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22"/>
  </p:notesMasterIdLst>
  <p:sldIdLst>
    <p:sldId id="256" r:id="rId2"/>
    <p:sldId id="322" r:id="rId3"/>
    <p:sldId id="340" r:id="rId4"/>
    <p:sldId id="325" r:id="rId5"/>
    <p:sldId id="324" r:id="rId6"/>
    <p:sldId id="330" r:id="rId7"/>
    <p:sldId id="329" r:id="rId8"/>
    <p:sldId id="328" r:id="rId9"/>
    <p:sldId id="326" r:id="rId10"/>
    <p:sldId id="331" r:id="rId11"/>
    <p:sldId id="339" r:id="rId12"/>
    <p:sldId id="336" r:id="rId13"/>
    <p:sldId id="337" r:id="rId14"/>
    <p:sldId id="318" r:id="rId15"/>
    <p:sldId id="327" r:id="rId16"/>
    <p:sldId id="338" r:id="rId17"/>
    <p:sldId id="335" r:id="rId18"/>
    <p:sldId id="332" r:id="rId19"/>
    <p:sldId id="334" r:id="rId20"/>
    <p:sldId id="33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521C19-C33A-490D-8D67-2447F135704A}">
          <p14:sldIdLst>
            <p14:sldId id="256"/>
            <p14:sldId id="322"/>
            <p14:sldId id="340"/>
            <p14:sldId id="325"/>
            <p14:sldId id="324"/>
            <p14:sldId id="330"/>
            <p14:sldId id="329"/>
            <p14:sldId id="328"/>
            <p14:sldId id="326"/>
            <p14:sldId id="331"/>
            <p14:sldId id="339"/>
            <p14:sldId id="336"/>
            <p14:sldId id="337"/>
            <p14:sldId id="318"/>
            <p14:sldId id="327"/>
            <p14:sldId id="338"/>
            <p14:sldId id="335"/>
            <p14:sldId id="332"/>
            <p14:sldId id="334"/>
            <p14:sldId id="333"/>
          </p14:sldIdLst>
        </p14:section>
        <p14:section name="Untitled Section" id="{C5812F06-FE7D-4B07-AA97-981924C9DA33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63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90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E667E-A4AF-489F-ABBC-742CDB752DA8}" type="datetimeFigureOut">
              <a:rPr lang="en-US" smtClean="0"/>
              <a:t>6/9/2020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9217B-0819-4A5E-A22B-6D17EF0CA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09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Had</a:t>
            </a:r>
          </a:p>
          <a:p>
            <a:r>
              <a:rPr lang="en-US" dirty="0"/>
              <a:t>Database (student database)</a:t>
            </a:r>
          </a:p>
          <a:p>
            <a:endParaRPr lang="en-US" dirty="0"/>
          </a:p>
          <a:p>
            <a:r>
              <a:rPr lang="en-US" dirty="0"/>
              <a:t>Unsure if this meant when we had a dictionary that had lists for the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9217B-0819-4A5E-A22B-6D17EF0CA9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89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FB6D-6EF1-6946-A19A-C7CA91329361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3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D720-CA96-B64A-BB7E-339096352D83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4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0F99-AC2A-8843-931E-D91AEA3D7C4D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4079-3F19-674B-ADF3-1AF5648BFAFE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1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AA27-7282-4940-A4D4-5AC980D7697E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39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28FB-71BF-3049-B8F8-5F3C23BD5170}" type="datetime1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9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7A49-8CC2-5342-8EAC-D6588140A010}" type="datetime1">
              <a:rPr lang="en-US" smtClean="0"/>
              <a:t>6/9/2020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8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F3956-5BFC-4845-AE74-53A3EA689D94}" type="datetime1">
              <a:rPr lang="en-US" smtClean="0"/>
              <a:t>6/9/2020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0C3D-F163-8F41-A293-BC181D880846}" type="datetime1">
              <a:rPr lang="en-US" smtClean="0"/>
              <a:t>6/9/2020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(c) Arthur Lee, Tony Mione- SUNY Korea - CSE 101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7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F53FBE-A7EF-6B45-83C0-03BE37C9061E}" type="datetime1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(c) Arthur Lee, Tony Mione- SUNY Korea - CSE 101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86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7A0-072B-8A4E-9A37-1D2B5E66A8DA}" type="datetime1">
              <a:rPr lang="en-US" smtClean="0"/>
              <a:t>6/9/2020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Arthur Lee, Tony Mione- SUNY Korea - CSE 101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9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F36E1DC-B345-2542-AA05-89F82EFFD7EE}" type="datetime1">
              <a:rPr lang="en-US" smtClean="0"/>
              <a:t>6/9/2020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(c) Arthur Lee, Tony Mione- SUNY Korea - CSE 101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ADD426C-F078-4967-9FE7-1015426B2B1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72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505E5-B00A-4D12-8EEF-FD975F2A9B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Science Principles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2689D0-A904-492A-BBC8-EE34E6015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19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Cryptography + Privacy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Caesar</a:t>
            </a:r>
            <a:r>
              <a:rPr lang="pt-BR" dirty="0"/>
              <a:t> </a:t>
            </a:r>
            <a:r>
              <a:rPr lang="pt-BR" dirty="0" err="1"/>
              <a:t>cipher</a:t>
            </a:r>
            <a:r>
              <a:rPr lang="pt-BR" dirty="0"/>
              <a:t>: E(</a:t>
            </a:r>
            <a:r>
              <a:rPr lang="pt-BR" dirty="0" err="1"/>
              <a:t>x</a:t>
            </a:r>
            <a:r>
              <a:rPr lang="pt-BR" dirty="0"/>
              <a:t>) = (</a:t>
            </a:r>
            <a:r>
              <a:rPr lang="pt-BR" dirty="0" err="1"/>
              <a:t>x+k</a:t>
            </a:r>
            <a:r>
              <a:rPr lang="pt-BR" dirty="0"/>
              <a:t>) </a:t>
            </a:r>
            <a:r>
              <a:rPr lang="pt-BR" dirty="0" err="1"/>
              <a:t>mod</a:t>
            </a:r>
            <a:r>
              <a:rPr lang="pt-BR" dirty="0"/>
              <a:t> </a:t>
            </a:r>
            <a:r>
              <a:rPr lang="pt-BR" dirty="0" err="1"/>
              <a:t>n</a:t>
            </a:r>
            <a:endParaRPr lang="pt-BR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4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you have learned. . 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Yes, we’ve done all that!!!</a:t>
            </a:r>
          </a:p>
          <a:p>
            <a:pPr lvl="1"/>
            <a:r>
              <a:rPr lang="en-US" dirty="0"/>
              <a:t>You learned a lot about CS in this overview course on Computer Science Principles</a:t>
            </a:r>
          </a:p>
          <a:p>
            <a:r>
              <a:rPr lang="en-US" dirty="0"/>
              <a:t>We used Python as a tool to learn CS concepts and programming</a:t>
            </a:r>
          </a:p>
          <a:p>
            <a:pPr lvl="1"/>
            <a:r>
              <a:rPr lang="en-US" dirty="0"/>
              <a:t>You might learn a new language, but the fundamentals will be the same</a:t>
            </a:r>
          </a:p>
          <a:p>
            <a:r>
              <a:rPr lang="en-US" dirty="0"/>
              <a:t>If you are majoring in CS, this is be a good starting point and you will be ready for the next step:</a:t>
            </a:r>
          </a:p>
          <a:p>
            <a:pPr lvl="1"/>
            <a:r>
              <a:rPr lang="en-US" dirty="0"/>
              <a:t>CSE 114 Introduction to Object-Oriented Programming</a:t>
            </a:r>
          </a:p>
          <a:p>
            <a:pPr lvl="1"/>
            <a:r>
              <a:rPr lang="en-US" dirty="0"/>
              <a:t>CSE 215 Foundations of CS (if you want to try 2 courses next semester)</a:t>
            </a:r>
          </a:p>
          <a:p>
            <a:r>
              <a:rPr lang="en-US" dirty="0"/>
              <a:t>If you are not a CS major, this is still a good exposure to CS and programming</a:t>
            </a:r>
          </a:p>
          <a:p>
            <a:r>
              <a:rPr lang="en-US" dirty="0"/>
              <a:t>These skills can be helpful for many different jobs</a:t>
            </a:r>
          </a:p>
          <a:p>
            <a:pPr lvl="1"/>
            <a:r>
              <a:rPr lang="en-US" dirty="0"/>
              <a:t>Researcher, data scientist, project manager, engineer, etc.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9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Suggestion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you are planning on taking CSE 114 next semester or in the future . . .</a:t>
            </a:r>
          </a:p>
          <a:p>
            <a:endParaRPr lang="en-US" dirty="0"/>
          </a:p>
          <a:p>
            <a:r>
              <a:rPr lang="en-US" dirty="0"/>
              <a:t>Review this course material during the break</a:t>
            </a:r>
          </a:p>
          <a:p>
            <a:pPr lvl="1"/>
            <a:r>
              <a:rPr lang="en-US" dirty="0"/>
              <a:t>Start with the first lecture and go through them all in order</a:t>
            </a:r>
          </a:p>
          <a:p>
            <a:pPr lvl="1"/>
            <a:r>
              <a:rPr lang="en-US" dirty="0"/>
              <a:t>As you read the lecture notes, do each lab exercise followed by the problem sets, without looking at the solution</a:t>
            </a:r>
          </a:p>
          <a:p>
            <a:pPr lvl="1"/>
            <a:r>
              <a:rPr lang="en-US" dirty="0"/>
              <a:t>Doing it the second time will be much easier and you will learn a lot! It will be much faster as well.</a:t>
            </a:r>
          </a:p>
          <a:p>
            <a:endParaRPr lang="en-US" dirty="0"/>
          </a:p>
          <a:p>
            <a:r>
              <a:rPr lang="en-US" dirty="0"/>
              <a:t>If you need help as you review, let me know</a:t>
            </a:r>
          </a:p>
          <a:p>
            <a:endParaRPr lang="en-US" dirty="0"/>
          </a:p>
          <a:p>
            <a:r>
              <a:rPr lang="en-US" dirty="0"/>
              <a:t>If interested, read the two textbooks in detail during the break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5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Finally . . 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had lots of fun teaching the course!</a:t>
            </a:r>
          </a:p>
          <a:p>
            <a:endParaRPr lang="en-US" sz="1000" dirty="0"/>
          </a:p>
          <a:p>
            <a:r>
              <a:rPr lang="en-US" dirty="0"/>
              <a:t>I hope you had fun, too.</a:t>
            </a:r>
          </a:p>
          <a:p>
            <a:endParaRPr lang="en-US" sz="1000" dirty="0"/>
          </a:p>
          <a:p>
            <a:r>
              <a:rPr lang="en-US" dirty="0"/>
              <a:t>I know this course was a lot of work and very difficult for many of you</a:t>
            </a:r>
          </a:p>
          <a:p>
            <a:pPr lvl="1"/>
            <a:r>
              <a:rPr lang="en-US" dirty="0"/>
              <a:t>However, this is only the beginning of studying computer science and it takes a lot of effort</a:t>
            </a:r>
          </a:p>
          <a:p>
            <a:pPr lvl="1"/>
            <a:r>
              <a:rPr lang="en-US" dirty="0"/>
              <a:t>It can be particularly difficult at the start, and it is very impressive for you all to have made it this far!</a:t>
            </a:r>
          </a:p>
          <a:p>
            <a:endParaRPr lang="en-US" sz="1000" dirty="0"/>
          </a:p>
          <a:p>
            <a:r>
              <a:rPr lang="en-US" dirty="0"/>
              <a:t>Good luck with your finals and have a great break!</a:t>
            </a:r>
          </a:p>
          <a:p>
            <a:pPr lvl="1"/>
            <a:r>
              <a:rPr lang="en-US" dirty="0"/>
              <a:t>Hope to see you next semester on campus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1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E433E-E8A9-4EEC-AFE5-EE946F2FF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39FEA-5DE1-4C54-8578-FF1043A99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6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architecture and</a:t>
            </a:r>
            <a:br>
              <a:rPr lang="en-US"/>
            </a:br>
            <a:r>
              <a:rPr lang="en-US"/>
              <a:t>assembly language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Architecture</a:t>
            </a:r>
          </a:p>
          <a:p>
            <a:pPr lvl="1"/>
            <a:r>
              <a:rPr lang="en-US" dirty="0"/>
              <a:t>CPU/Memory/IO</a:t>
            </a:r>
          </a:p>
          <a:p>
            <a:pPr lvl="1"/>
            <a:r>
              <a:rPr lang="en-US" dirty="0"/>
              <a:t>Fetch-decode-execute cycle</a:t>
            </a:r>
          </a:p>
          <a:p>
            <a:pPr lvl="1"/>
            <a:r>
              <a:rPr lang="en-US" dirty="0"/>
              <a:t>ALU, control unit, registers</a:t>
            </a:r>
          </a:p>
          <a:p>
            <a:r>
              <a:rPr lang="en-US" dirty="0"/>
              <a:t>Binary operators</a:t>
            </a:r>
          </a:p>
          <a:p>
            <a:r>
              <a:rPr lang="en-US" dirty="0"/>
              <a:t>High-level language vs. low-level language (assembly language)</a:t>
            </a:r>
          </a:p>
          <a:p>
            <a:r>
              <a:rPr lang="en-US" dirty="0"/>
              <a:t>MIPS assembly language</a:t>
            </a:r>
          </a:p>
          <a:p>
            <a:r>
              <a:rPr lang="en-US" dirty="0"/>
              <a:t>MIPS virtual machine</a:t>
            </a:r>
          </a:p>
          <a:p>
            <a:pPr lvl="1"/>
            <a:r>
              <a:rPr lang="en-US" dirty="0"/>
              <a:t>Our own interpreter of MIPS assembly program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51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Computer Scientists do…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68884"/>
            <a:ext cx="10058400" cy="4023360"/>
          </a:xfrm>
        </p:spPr>
        <p:txBody>
          <a:bodyPr>
            <a:normAutofit fontScale="92500" lnSpcReduction="10000"/>
          </a:bodyPr>
          <a:lstStyle/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How do we design/build computers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How do we design/build languages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Compilers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Operating systems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Algorithms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Database systems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Artificial intelligence (AI)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Software engineering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Distributed systems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Web systems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Mobile apps</a:t>
            </a:r>
          </a:p>
          <a:p>
            <a:pPr marL="230188" indent="-13811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And many more things . . 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74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topics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 privacy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2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Limits of Computation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Intractable problems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Traveling Salesman Problem (TSP)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Exhaustive search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Random search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Genetic algorithms (Mutations)</a:t>
            </a:r>
          </a:p>
          <a:p>
            <a:pPr lvl="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Point mutations</a:t>
            </a:r>
          </a:p>
          <a:p>
            <a:pPr lvl="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Crossover mutations</a:t>
            </a:r>
          </a:p>
          <a:p>
            <a:pPr lvl="3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 Halting Problem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2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Programs we have built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Sieve program for prime numbers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Spam filtering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Games of chance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Random numbers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Card game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Error detection (parity bit)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Huffman coding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Club membership fee calculator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Currency calculator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Random walk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Car rental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Starman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Recursive functions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C628F-40ED-4849-9E12-DE90495CA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Announcements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A7863-568E-449E-956F-134A25DE5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Final Exam on Thursday, June 18 at 3:15 – 5:45 pm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Final Exam: </a:t>
            </a:r>
          </a:p>
          <a:p>
            <a:pPr lvl="1"/>
            <a:r>
              <a:rPr lang="en-US" dirty="0"/>
              <a:t>Mainly focused on material from the second half of semester</a:t>
            </a:r>
          </a:p>
          <a:p>
            <a:pPr lvl="1"/>
            <a:r>
              <a:rPr lang="en-US" dirty="0"/>
              <a:t>However, will have some material from the first half of the semester</a:t>
            </a:r>
          </a:p>
          <a:p>
            <a:pPr lvl="1"/>
            <a:r>
              <a:rPr lang="en-US" dirty="0"/>
              <a:t>Combination of text response, multiple choice questions, and programming problems</a:t>
            </a:r>
          </a:p>
          <a:p>
            <a:pPr lvl="1"/>
            <a:r>
              <a:rPr lang="en-US" dirty="0"/>
              <a:t>Open book / open notes – same as quizzes</a:t>
            </a:r>
          </a:p>
          <a:p>
            <a:pPr lvl="1"/>
            <a:r>
              <a:rPr lang="en-US" dirty="0"/>
              <a:t>Video camera must be on to receive credit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0E9D7-DE8B-4062-90D8-312415C7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0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Programs we have built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Automated authorship detection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Up/down cipher algorithm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Bridge card game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Word frequencies forward and backward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Arabic to/from </a:t>
            </a:r>
            <a:r>
              <a:rPr lang="en-US" dirty="0" err="1"/>
              <a:t>Wolfie</a:t>
            </a:r>
            <a:r>
              <a:rPr lang="en-US" dirty="0"/>
              <a:t> number converter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Auto-correction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Bit manipulation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Mathematical expressions with regular expressions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The snake cipher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I did not even list the lab exercise problems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2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B74886-CB74-2343-A6AB-C5953476A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Major Topics: From Lecture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50CB7-ECEE-AB4D-B1A8-470942F64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Computational thinking and problem solving</a:t>
            </a:r>
          </a:p>
          <a:p>
            <a:r>
              <a:rPr lang="en-US" dirty="0"/>
              <a:t>Fundamentals of programming in the Python language</a:t>
            </a:r>
          </a:p>
          <a:p>
            <a:r>
              <a:rPr lang="en-US" dirty="0"/>
              <a:t>Boolean logic</a:t>
            </a:r>
          </a:p>
          <a:p>
            <a:r>
              <a:rPr lang="en-US" dirty="0"/>
              <a:t>Basic algorithms for searching and sorting</a:t>
            </a:r>
          </a:p>
          <a:p>
            <a:r>
              <a:rPr lang="en-US" dirty="0"/>
              <a:t>Data representation and compression</a:t>
            </a:r>
          </a:p>
          <a:p>
            <a:r>
              <a:rPr lang="en-US" dirty="0"/>
              <a:t>Social, legal and ethical issues in computing</a:t>
            </a:r>
          </a:p>
          <a:p>
            <a:endParaRPr lang="en-US" dirty="0"/>
          </a:p>
          <a:p>
            <a:r>
              <a:rPr lang="en-US" dirty="0"/>
              <a:t>Additional topics may be covered and this list may be modified based on interest and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F4968-D5F6-DD4B-94E6-2D1FB142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7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Commands and expressions</a:t>
            </a:r>
          </a:p>
          <a:p>
            <a:r>
              <a:rPr lang="en-US"/>
              <a:t>Arithmetic</a:t>
            </a:r>
          </a:p>
          <a:p>
            <a:r>
              <a:rPr lang="en-US"/>
              <a:t>Variables</a:t>
            </a:r>
          </a:p>
          <a:p>
            <a:r>
              <a:rPr lang="en-US"/>
              <a:t>Assignments</a:t>
            </a:r>
          </a:p>
          <a:p>
            <a:r>
              <a:rPr lang="en-US"/>
              <a:t>Keyboard input</a:t>
            </a:r>
          </a:p>
          <a:p>
            <a:r>
              <a:rPr lang="en-US"/>
              <a:t>Console output</a:t>
            </a:r>
          </a:p>
          <a:p>
            <a:r>
              <a:rPr lang="en-US"/>
              <a:t>Functions (a form of abstraction)</a:t>
            </a:r>
          </a:p>
          <a:p>
            <a:pPr lvl="1"/>
            <a:r>
              <a:rPr lang="en-US"/>
              <a:t>Void vs. fruitful functions</a:t>
            </a:r>
          </a:p>
          <a:p>
            <a:pPr lvl="1"/>
            <a:r>
              <a:rPr lang="en-US"/>
              <a:t>Optional arguments</a:t>
            </a:r>
          </a:p>
          <a:p>
            <a:r>
              <a:rPr lang="en-US"/>
              <a:t>Function composition and helper functions</a:t>
            </a:r>
          </a:p>
          <a:p>
            <a:r>
              <a:rPr lang="en-US"/>
              <a:t>Flow of execution</a:t>
            </a:r>
          </a:p>
          <a:p>
            <a:r>
              <a:rPr lang="en-US"/>
              <a:t>Conditionals and Boolean expressions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9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Relational operators</a:t>
            </a:r>
          </a:p>
          <a:p>
            <a:r>
              <a:rPr lang="en-US" dirty="0"/>
              <a:t>Strings</a:t>
            </a:r>
          </a:p>
          <a:p>
            <a:pPr lvl="1"/>
            <a:r>
              <a:rPr lang="en-US" dirty="0"/>
              <a:t>String functions</a:t>
            </a:r>
          </a:p>
          <a:p>
            <a:pPr lvl="1"/>
            <a:r>
              <a:rPr lang="en-US" dirty="0"/>
              <a:t>String methods</a:t>
            </a:r>
          </a:p>
          <a:p>
            <a:pPr lvl="1"/>
            <a:r>
              <a:rPr lang="en-US" dirty="0"/>
              <a:t>Slicing and splitting stings</a:t>
            </a:r>
          </a:p>
          <a:p>
            <a:r>
              <a:rPr lang="en-US" dirty="0"/>
              <a:t>Devising algorithms</a:t>
            </a:r>
          </a:p>
          <a:p>
            <a:pPr lvl="1"/>
            <a:r>
              <a:rPr lang="en-US" dirty="0"/>
              <a:t>Sieve algorithm for prime numbers</a:t>
            </a:r>
          </a:p>
          <a:p>
            <a:r>
              <a:rPr lang="en-US" dirty="0"/>
              <a:t>Collections (containers)</a:t>
            </a:r>
          </a:p>
          <a:p>
            <a:r>
              <a:rPr lang="en-US" dirty="0"/>
              <a:t>Lists</a:t>
            </a:r>
          </a:p>
          <a:p>
            <a:pPr lvl="1"/>
            <a:r>
              <a:rPr lang="en-US" dirty="0"/>
              <a:t>Slicing</a:t>
            </a:r>
          </a:p>
          <a:p>
            <a:r>
              <a:rPr lang="en-US" dirty="0"/>
              <a:t>Iteration (loops)</a:t>
            </a:r>
          </a:p>
          <a:p>
            <a:pPr lvl="1"/>
            <a:r>
              <a:rPr lang="en-US" dirty="0"/>
              <a:t>For and while loops</a:t>
            </a:r>
          </a:p>
          <a:p>
            <a:pPr lvl="1"/>
            <a:r>
              <a:rPr lang="en-US" dirty="0"/>
              <a:t>Nested loops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84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Searching and sorting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Search</a:t>
            </a:r>
          </a:p>
          <a:p>
            <a:pPr lvl="1"/>
            <a:r>
              <a:rPr lang="en-US" dirty="0"/>
              <a:t>Linear search</a:t>
            </a:r>
          </a:p>
          <a:p>
            <a:pPr lvl="1"/>
            <a:r>
              <a:rPr lang="en-US" dirty="0"/>
              <a:t>Binary search</a:t>
            </a:r>
          </a:p>
          <a:p>
            <a:r>
              <a:rPr lang="en-US" dirty="0"/>
              <a:t>Sorting</a:t>
            </a:r>
          </a:p>
          <a:p>
            <a:pPr lvl="1"/>
            <a:r>
              <a:rPr lang="en-US" dirty="0"/>
              <a:t>Insertion sort</a:t>
            </a:r>
          </a:p>
          <a:p>
            <a:pPr lvl="1"/>
            <a:r>
              <a:rPr lang="en-US" dirty="0"/>
              <a:t>Selection sort</a:t>
            </a:r>
          </a:p>
          <a:p>
            <a:pPr lvl="1"/>
            <a:r>
              <a:rPr lang="en-US" dirty="0"/>
              <a:t>Merge sort</a:t>
            </a:r>
          </a:p>
          <a:p>
            <a:pPr lvl="1"/>
            <a:r>
              <a:rPr lang="en-US" dirty="0"/>
              <a:t>Quick sort</a:t>
            </a:r>
          </a:p>
          <a:p>
            <a:r>
              <a:rPr lang="en-US" dirty="0"/>
              <a:t>Random numbers</a:t>
            </a:r>
          </a:p>
          <a:p>
            <a:r>
              <a:rPr lang="en-US" dirty="0"/>
              <a:t>Algorithm complexity</a:t>
            </a:r>
          </a:p>
          <a:p>
            <a:pPr lvl="1"/>
            <a:r>
              <a:rPr lang="en-US" dirty="0"/>
              <a:t>Big-O notation</a:t>
            </a:r>
          </a:p>
          <a:p>
            <a:pPr lvl="1"/>
            <a:r>
              <a:rPr lang="pt-BR" dirty="0" err="1"/>
              <a:t>Big-O</a:t>
            </a:r>
            <a:r>
              <a:rPr lang="pt-BR" dirty="0"/>
              <a:t> </a:t>
            </a:r>
            <a:r>
              <a:rPr lang="pt-BR" dirty="0" err="1"/>
              <a:t>families</a:t>
            </a:r>
            <a:r>
              <a:rPr lang="pt-BR" dirty="0"/>
              <a:t>:  log</a:t>
            </a:r>
            <a:r>
              <a:rPr lang="pt-BR" baseline="-25000" dirty="0"/>
              <a:t>2</a:t>
            </a:r>
            <a:r>
              <a:rPr lang="pt-BR" dirty="0"/>
              <a:t>n, </a:t>
            </a:r>
            <a:r>
              <a:rPr lang="pt-BR" dirty="0" err="1"/>
              <a:t>n</a:t>
            </a:r>
            <a:r>
              <a:rPr lang="pt-BR" dirty="0"/>
              <a:t>, nlog</a:t>
            </a:r>
            <a:r>
              <a:rPr lang="pt-BR" baseline="-25000" dirty="0"/>
              <a:t>2</a:t>
            </a:r>
            <a:r>
              <a:rPr lang="pt-BR" dirty="0"/>
              <a:t>n, n</a:t>
            </a:r>
            <a:r>
              <a:rPr lang="pt-BR" baseline="30000" dirty="0"/>
              <a:t>2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98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algorithms, data structures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Recursion</a:t>
            </a:r>
          </a:p>
          <a:p>
            <a:r>
              <a:rPr lang="en-US" dirty="0"/>
              <a:t>Machine learning</a:t>
            </a:r>
          </a:p>
          <a:p>
            <a:pPr lvl="1"/>
            <a:r>
              <a:rPr lang="en-US" dirty="0"/>
              <a:t>Spam filtering</a:t>
            </a:r>
          </a:p>
          <a:p>
            <a:r>
              <a:rPr lang="en-US" dirty="0"/>
              <a:t>String manipulations</a:t>
            </a:r>
          </a:p>
          <a:p>
            <a:r>
              <a:rPr lang="en-US" dirty="0"/>
              <a:t>File I/O</a:t>
            </a:r>
          </a:p>
          <a:p>
            <a:r>
              <a:rPr lang="en-US" dirty="0"/>
              <a:t>Dictionaries</a:t>
            </a:r>
          </a:p>
          <a:p>
            <a:r>
              <a:rPr lang="en-US" dirty="0"/>
              <a:t>Tuples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55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E986F-B61D-4C45-A4CB-DF291983B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algorithms, data structures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13066-3BFC-4F9A-8630-D9CFD360D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List comprehensions</a:t>
            </a:r>
          </a:p>
          <a:p>
            <a:r>
              <a:rPr lang="en-US" dirty="0"/>
              <a:t>Dictionary comprehensions</a:t>
            </a:r>
          </a:p>
          <a:p>
            <a:r>
              <a:rPr lang="en-US" dirty="0"/>
              <a:t>Classes and objects</a:t>
            </a:r>
          </a:p>
          <a:p>
            <a:r>
              <a:rPr lang="en-US" dirty="0"/>
              <a:t>Exceptions and exception handling</a:t>
            </a:r>
          </a:p>
          <a:p>
            <a:r>
              <a:rPr lang="en-US" dirty="0"/>
              <a:t>Data representations</a:t>
            </a:r>
          </a:p>
          <a:p>
            <a:pPr lvl="1"/>
            <a:r>
              <a:rPr lang="en-US" dirty="0"/>
              <a:t>Analog vs. digital</a:t>
            </a:r>
          </a:p>
          <a:p>
            <a:r>
              <a:rPr lang="en-US" dirty="0"/>
              <a:t>Binary and hexadecimal numbers </a:t>
            </a:r>
          </a:p>
          <a:p>
            <a:r>
              <a:rPr lang="en-US" dirty="0"/>
              <a:t>Characters</a:t>
            </a:r>
          </a:p>
          <a:p>
            <a:pPr lvl="1"/>
            <a:r>
              <a:rPr lang="en-US" dirty="0"/>
              <a:t>ASCII</a:t>
            </a:r>
          </a:p>
          <a:p>
            <a:pPr lvl="1"/>
            <a:r>
              <a:rPr lang="en-US" dirty="0"/>
              <a:t>Unicode</a:t>
            </a:r>
          </a:p>
          <a:p>
            <a:r>
              <a:rPr lang="en-US" dirty="0"/>
              <a:t>Text compression</a:t>
            </a:r>
          </a:p>
          <a:p>
            <a:pPr lvl="1"/>
            <a:r>
              <a:rPr lang="en-US" dirty="0"/>
              <a:t>Lossy vs. lossless</a:t>
            </a:r>
          </a:p>
          <a:p>
            <a:pPr lvl="1"/>
            <a:r>
              <a:rPr lang="en-US" dirty="0"/>
              <a:t>Huffman coding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FBD27-F658-4FF9-B128-4F2F3FE8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46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D8A12-6F8A-46E2-B2EB-6D41941ED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Processing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328B-565E-4CBB-BE39-6C1424164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Turing Test</a:t>
            </a:r>
          </a:p>
          <a:p>
            <a:r>
              <a:rPr lang="en-US"/>
              <a:t>Artificial Intelligence</a:t>
            </a:r>
          </a:p>
          <a:p>
            <a:r>
              <a:rPr lang="en-US"/>
              <a:t>ELIZA</a:t>
            </a:r>
          </a:p>
          <a:p>
            <a:pPr lvl="1"/>
            <a:r>
              <a:rPr lang="en-US"/>
              <a:t>Patterns</a:t>
            </a:r>
          </a:p>
          <a:p>
            <a:pPr lvl="1"/>
            <a:r>
              <a:rPr lang="en-US"/>
              <a:t>Pattern matching</a:t>
            </a:r>
          </a:p>
          <a:p>
            <a:pPr lvl="1"/>
            <a:r>
              <a:rPr lang="en-US"/>
              <a:t>Regular expressions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AB24-1577-4E48-92A5-A34370B4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426C-F078-4967-9FE7-1015426B2B1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0506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13557</TotalTime>
  <Words>915</Words>
  <Application>Microsoft Office PowerPoint</Application>
  <PresentationFormat>Widescreen</PresentationFormat>
  <Paragraphs>209</Paragraphs>
  <Slides>20</Slides>
  <Notes>1</Notes>
  <HiddenSlides>6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Retrospect</vt:lpstr>
      <vt:lpstr>Computer Science Principles</vt:lpstr>
      <vt:lpstr>Announcements</vt:lpstr>
      <vt:lpstr>Our Major Topics: From Lecture 1</vt:lpstr>
      <vt:lpstr>Python</vt:lpstr>
      <vt:lpstr>Python</vt:lpstr>
      <vt:lpstr>Searching and sorting</vt:lpstr>
      <vt:lpstr>More algorithms, data structures</vt:lpstr>
      <vt:lpstr>More algorithms, data structures</vt:lpstr>
      <vt:lpstr>Natural language Processing</vt:lpstr>
      <vt:lpstr>Cryptography + Privacy</vt:lpstr>
      <vt:lpstr>What you have learned. . .</vt:lpstr>
      <vt:lpstr>Suggestion</vt:lpstr>
      <vt:lpstr>Finally . . .</vt:lpstr>
      <vt:lpstr>Questions?</vt:lpstr>
      <vt:lpstr>Computer architecture and assembly language</vt:lpstr>
      <vt:lpstr>What Computer Scientists do…</vt:lpstr>
      <vt:lpstr>Other topics</vt:lpstr>
      <vt:lpstr>The Limits of Computation</vt:lpstr>
      <vt:lpstr>Programs we have built</vt:lpstr>
      <vt:lpstr>Programs we have built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Computational and Algorithmic Thinking</dc:title>
  <dc:creator>Antonino Mione</dc:creator>
  <cp:lastModifiedBy>SUNY Korea CS</cp:lastModifiedBy>
  <cp:revision>1080</cp:revision>
  <cp:lastPrinted>2019-12-09T06:02:17Z</cp:lastPrinted>
  <dcterms:created xsi:type="dcterms:W3CDTF">2018-01-06T23:48:52Z</dcterms:created>
  <dcterms:modified xsi:type="dcterms:W3CDTF">2020-06-09T06:44:26Z</dcterms:modified>
</cp:coreProperties>
</file>