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6" r:id="rId1"/>
  </p:sldMasterIdLst>
  <p:notesMasterIdLst>
    <p:notesMasterId r:id="rId35"/>
  </p:notesMasterIdLst>
  <p:sldIdLst>
    <p:sldId id="256" r:id="rId2"/>
    <p:sldId id="257" r:id="rId3"/>
    <p:sldId id="258" r:id="rId4"/>
    <p:sldId id="260" r:id="rId5"/>
    <p:sldId id="261" r:id="rId6"/>
    <p:sldId id="265" r:id="rId7"/>
    <p:sldId id="266" r:id="rId8"/>
    <p:sldId id="270" r:id="rId9"/>
    <p:sldId id="275" r:id="rId10"/>
    <p:sldId id="276" r:id="rId11"/>
    <p:sldId id="279" r:id="rId12"/>
    <p:sldId id="280" r:id="rId13"/>
    <p:sldId id="281" r:id="rId14"/>
    <p:sldId id="283" r:id="rId15"/>
    <p:sldId id="284" r:id="rId16"/>
    <p:sldId id="287" r:id="rId17"/>
    <p:sldId id="290" r:id="rId18"/>
    <p:sldId id="291" r:id="rId19"/>
    <p:sldId id="294" r:id="rId20"/>
    <p:sldId id="295" r:id="rId21"/>
    <p:sldId id="296" r:id="rId22"/>
    <p:sldId id="331" r:id="rId23"/>
    <p:sldId id="332" r:id="rId24"/>
    <p:sldId id="304" r:id="rId25"/>
    <p:sldId id="305" r:id="rId26"/>
    <p:sldId id="306" r:id="rId27"/>
    <p:sldId id="307" r:id="rId28"/>
    <p:sldId id="308" r:id="rId29"/>
    <p:sldId id="309" r:id="rId30"/>
    <p:sldId id="310" r:id="rId31"/>
    <p:sldId id="311" r:id="rId32"/>
    <p:sldId id="321" r:id="rId33"/>
    <p:sldId id="322" r:id="rId34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14" y="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7E1A82-4A78-481F-8FCD-E94207B69694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97538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B37D7A-D859-41B6-B5DC-D9C971CF4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149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C1BA7-277F-4A0C-B59C-CC89A2D2E0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2705947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D700B8-936A-47E9-9D96-A72AE33470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8FE927-4D17-45B9-807E-AD51676AA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22A67-D599-4C5C-947B-66F66A4B8A92}" type="datetime1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5C24CF-46BB-432C-88B9-E7D077B85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4F2C5A-11D0-4B92-9E51-67D9985D1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z="1000" spc="204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lang="en-US" sz="1000" spc="-7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000" spc="275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t>‹#›</a:t>
            </a:fld>
            <a:endParaRPr sz="1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59282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38297-9001-4971-8A58-68F2E314A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E9652B-1222-470F-B1FB-3CECE8A4EC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90DC51-CE65-4A28-BC9D-19922E68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476CB-6725-44DB-8999-87A344FED1F0}" type="datetime1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455FEB-6629-450A-9AC8-113E54262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72DEA-568C-475C-AFBA-8184D417B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z="1000" spc="204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lang="en-US" sz="1000" spc="-7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000" spc="275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t>‹#›</a:t>
            </a:fld>
            <a:endParaRPr sz="1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27245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3A8455-EEBA-4642-866E-908230580A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198042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CD885F-D7BC-4307-8AD4-ED5852A8FD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450141-CB05-4D11-9814-72F1DC1E9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D75D3-F613-42D6-833C-3E6F319C109F}" type="datetime1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71EAC-564F-417F-9B80-4415E4DD6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D5334C-DB96-4E84-BDB2-40B2CCC9F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z="1000" spc="204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lang="en-US" sz="1000" spc="-7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000" spc="275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t>‹#›</a:t>
            </a:fld>
            <a:endParaRPr sz="1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57997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79" cy="19431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(C) Prof. Paul Wang - CS Kent University, Pravin Pawar - SUNY Korea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19C6C-2EF3-4A8B-8873-F0582CD353A4}" type="datetime1">
              <a:rPr lang="en-US" smtClean="0"/>
              <a:t>4/6/2020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‹#›</a:t>
            </a:fld>
            <a:endParaRPr sz="1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0530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770BB-3CFD-4980-A927-702A1208A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77A506-B232-4F68-9C45-FDEA12ED4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227B2-D13E-472F-9A70-14A10CCED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A7FB9-6C9E-4077-B507-38F72A33CAC2}" type="datetime1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24F099-226F-4B1A-9714-AE9813558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5EE63-5A47-48B8-8760-4A42C3BEB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z="1000" spc="204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lang="en-US" sz="1000" spc="-7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000" spc="275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t>‹#›</a:t>
            </a:fld>
            <a:endParaRPr sz="1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49237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7758B-5360-463C-B80A-F0F0C2FC1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276" y="1937704"/>
            <a:ext cx="8675370" cy="3233102"/>
          </a:xfrm>
        </p:spPr>
        <p:txBody>
          <a:bodyPr anchor="b"/>
          <a:lstStyle>
            <a:lvl1pPr>
              <a:defRPr sz="49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2A1B87-7226-4404-95DF-70EE042CC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6276" y="5201392"/>
            <a:ext cx="8675370" cy="1700212"/>
          </a:xfrm>
        </p:spPr>
        <p:txBody>
          <a:bodyPr/>
          <a:lstStyle>
            <a:lvl1pPr marL="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1pPr>
            <a:lvl2pPr marL="37719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2pPr>
            <a:lvl3pPr marL="75438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3pPr>
            <a:lvl4pPr marL="113157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4pPr>
            <a:lvl5pPr marL="150876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5pPr>
            <a:lvl6pPr marL="188595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6pPr>
            <a:lvl7pPr marL="226314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7pPr>
            <a:lvl8pPr marL="26403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8pPr>
            <a:lvl9pPr marL="301752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5765C-54E4-4FF8-B8EA-0CEFF0BBB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5CF3E-0F2F-4B86-9FF4-25C9548855AD}" type="datetime1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3E0409-667B-4903-B412-C31A5785B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5D4414-791A-48A2-9C24-27CB88A76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z="1000" spc="204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lang="en-US" sz="1000" spc="-7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000" spc="275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t>‹#›</a:t>
            </a:fld>
            <a:endParaRPr sz="1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2413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52BA7-0F18-4B59-AB92-55585ECBD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DEF93-7DBB-4A07-89D1-E03F6BF50D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95DAE9-7C72-4885-9F31-3F88FB3F13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EEBDBA-7CF9-4932-991D-831767154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891E-022E-41A3-BC8E-BDAD9755A52C}" type="datetime1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C5C5FE-47CA-43F6-912A-FB66359F9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4CB8FF-10DC-4174-BBB1-642E86C44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z="1000" spc="204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lang="en-US" sz="1000" spc="-7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000" spc="275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t>‹#›</a:t>
            </a:fld>
            <a:endParaRPr sz="1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5002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10A27-ABF5-4CD4-9F73-DD7A3239F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825" y="413809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1C728F-0957-41A5-B930-9577079FA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97C487-69B3-4ED7-86EE-C0FFA584B4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17DF96-3BF4-4A6B-947A-7B9890E359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92065" y="1905318"/>
            <a:ext cx="4276130" cy="933767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C1B193-8A45-483C-AFE5-8392028023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92065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AAADE7-ACC1-417F-8D5B-3E6175AC4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74058-4347-432F-B02E-3132B6C03974}" type="datetime1">
              <a:rPr lang="en-US" smtClean="0"/>
              <a:t>4/6/2020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AAB1E7-CB57-4D39-91CD-8D8A0DD86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FED4AE-B0D1-4D03-ACB9-2839C8D3B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z="1000" spc="204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lang="en-US" sz="1000" spc="-7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000" spc="275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t>‹#›</a:t>
            </a:fld>
            <a:endParaRPr sz="1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76068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5733C-1B67-49B1-8F6D-77FA5470C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836514-62B1-4A86-ABE0-20A3D1F96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413CB-89EE-41A6-857F-28337E5D2D4F}" type="datetime1">
              <a:rPr lang="en-US" smtClean="0"/>
              <a:t>4/6/2020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7D232A-788F-410F-A938-A84AA3390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1FB927-3FCF-49B0-A58E-ACEEFBA9A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z="1000" spc="204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lang="en-US" sz="1000" spc="-7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000" spc="275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t>‹#›</a:t>
            </a:fld>
            <a:endParaRPr sz="1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68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E9FE5F-000D-4232-986F-F7E9AAE55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85AA-4A95-480E-A95C-12AB7854FA2B}" type="datetime1">
              <a:rPr lang="en-US" smtClean="0"/>
              <a:t>4/6/2020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2B7D9E-34AE-4929-B874-E9398BD38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E4967D-0643-4929-8F8C-16AD984B6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z="1000" spc="204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lang="en-US" sz="1000" spc="-7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000" spc="275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t>‹#›</a:t>
            </a:fld>
            <a:endParaRPr sz="1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3699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14A4B-3620-4D2D-AE39-27AD86A50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3EC78-D61F-4C96-B2D9-36FC3F20C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6130" y="1119082"/>
            <a:ext cx="5092065" cy="5523442"/>
          </a:xfrm>
        </p:spPr>
        <p:txBody>
          <a:bodyPr/>
          <a:lstStyle>
            <a:lvl1pPr>
              <a:defRPr sz="2640"/>
            </a:lvl1pPr>
            <a:lvl2pPr>
              <a:defRPr sz="2310"/>
            </a:lvl2pPr>
            <a:lvl3pPr>
              <a:defRPr sz="1980"/>
            </a:lvl3pPr>
            <a:lvl4pPr>
              <a:defRPr sz="1650"/>
            </a:lvl4pPr>
            <a:lvl5pPr>
              <a:defRPr sz="1650"/>
            </a:lvl5pPr>
            <a:lvl6pPr>
              <a:defRPr sz="1650"/>
            </a:lvl6pPr>
            <a:lvl7pPr>
              <a:defRPr sz="1650"/>
            </a:lvl7pPr>
            <a:lvl8pPr>
              <a:defRPr sz="1650"/>
            </a:lvl8pPr>
            <a:lvl9pPr>
              <a:defRPr sz="16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563D0D-8A98-4063-BDBC-27C3BB34F0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FA4064-5368-4DD2-8126-37D1EB1CA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555C2-3DF7-4BDB-B9B0-5E757E2038ED}" type="datetime1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D2E067-43E0-4CFB-BEDA-4DFB0ADD2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362787-5A66-489D-89D2-7FDE77CE4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z="1000" spc="204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lang="en-US" sz="1000" spc="-7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000" spc="275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t>‹#›</a:t>
            </a:fld>
            <a:endParaRPr sz="1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73325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50173-7FF3-4B71-8989-78DFBEFF6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AE742D-5084-4DA5-AAC6-8D310D2BD5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76130" y="1119082"/>
            <a:ext cx="5092065" cy="5523442"/>
          </a:xfrm>
        </p:spPr>
        <p:txBody>
          <a:bodyPr/>
          <a:lstStyle>
            <a:lvl1pPr marL="0" indent="0">
              <a:buNone/>
              <a:defRPr sz="2640"/>
            </a:lvl1pPr>
            <a:lvl2pPr marL="377190" indent="0">
              <a:buNone/>
              <a:defRPr sz="2310"/>
            </a:lvl2pPr>
            <a:lvl3pPr marL="754380" indent="0">
              <a:buNone/>
              <a:defRPr sz="1980"/>
            </a:lvl3pPr>
            <a:lvl4pPr marL="1131570" indent="0">
              <a:buNone/>
              <a:defRPr sz="1650"/>
            </a:lvl4pPr>
            <a:lvl5pPr marL="1508760" indent="0">
              <a:buNone/>
              <a:defRPr sz="1650"/>
            </a:lvl5pPr>
            <a:lvl6pPr marL="1885950" indent="0">
              <a:buNone/>
              <a:defRPr sz="1650"/>
            </a:lvl6pPr>
            <a:lvl7pPr marL="2263140" indent="0">
              <a:buNone/>
              <a:defRPr sz="1650"/>
            </a:lvl7pPr>
            <a:lvl8pPr marL="2640330" indent="0">
              <a:buNone/>
              <a:defRPr sz="1650"/>
            </a:lvl8pPr>
            <a:lvl9pPr marL="3017520" indent="0">
              <a:buNone/>
              <a:defRPr sz="165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E62B3C-366C-4559-AD71-CDA325E327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0A177D-3F5E-482F-9259-6CF15EDA3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990AD-24CD-4E74-99CC-2F78B28CC90C}" type="datetime1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027721-46E7-47FE-8EDB-AC3E77457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594CCF-2EEA-464F-8F4E-F996A5FFF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z="1000" spc="204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lang="en-US" sz="1000" spc="-7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000" spc="275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t>‹#›</a:t>
            </a:fld>
            <a:endParaRPr sz="1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54494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123DC9-300A-4E5E-B350-EE92A1255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09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74A882-2B3B-41C6-A2CC-01AAA17545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32905-9B3E-4CF1-BEAC-E4C8696237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B8F10-0B0C-4508-BE06-6F25095C669A}" type="datetime1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58477-9C88-4A7F-B46F-D888AB3B85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4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(C) Prof. Paul Wang - CS Kent University, Pravin Pawar - SUNY Korea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ED2A7E-AAE6-458B-AB66-30E65422F8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sz="1000" spc="204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lang="en-US" sz="1000" spc="-7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000" spc="275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t>‹#›</a:t>
            </a:fld>
            <a:endParaRPr sz="1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65970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hf hdr="0" dt="0"/>
  <p:txStyles>
    <p:titleStyle>
      <a:lvl1pPr algn="l" defTabSz="754380" rtl="0" eaLnBrk="1" latinLnBrk="0" hangingPunct="1">
        <a:lnSpc>
          <a:spcPct val="90000"/>
        </a:lnSpc>
        <a:spcBef>
          <a:spcPct val="0"/>
        </a:spcBef>
        <a:buNone/>
        <a:defRPr sz="36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595" indent="-188595" algn="l" defTabSz="75438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6578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94297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32016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69735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207454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pawar.github.io/Spring2020/CSE102-S20/programs/exc03/av/PDF.html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mjane@ibm.com" TargetMode="External"/><Relationship Id="rId2" Type="http://schemas.openxmlformats.org/officeDocument/2006/relationships/hyperlink" Target="mailto:jsmith@cnn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pawar.github.io/Spring2020/CSE102-S20/programs/exc03/table/SimpleTable.html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ppawar.github.io/Spring2020/CSE102-S20/programs/exc03/table/Collapse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ppawar.github.io/Spring2020/CSE102-S20/programs/exc03/table/ImgComp.html" TargetMode="External"/><Relationship Id="rId4" Type="http://schemas.openxmlformats.org/officeDocument/2006/relationships/hyperlink" Target="https://ppawar.github.io/Spring2020/CSE102-S20/programs/exc03/table/Spacing.html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ppawar.github.io/Spring2020/CSE102-S20/programs/exc03/table/Align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ppawar.github.io/Spring2020/CSE102-S20/programs/exc03/table/Cart.html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ppawar.github.io/Spring2020/CSE102-S20/programs/exc03/table/CenteredTable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s://ppawar.github.io/Spring2020/CSE102-S20/programs/exc03/table/TableWidth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ppawar.github.io/Spring2020/CSE102-S20/programs/exc03/table/Spans.html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ppawar.github.io/Spring2020/CSE102-S20/programs/exc03/table/TableNest.html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ppawar.github.io/Spring2020/CSE102-S20/programs/exc03/table/layout.htm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ppawar.github.io/Spring2020/CSE102-S20/programs/exc03/symbols/Chinese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pawar.github.io/Spring2020/CSE102-S20/programs/exc03/symbols/Korean.html" TargetMode="External"/><Relationship Id="rId4" Type="http://schemas.openxmlformats.org/officeDocument/2006/relationships/image" Target="../media/image10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ppawar.github.io/Spring2020/CSE102-S20/programs/exc03/symbols/Symbols.html" TargetMode="Externa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ppawar.github.io/Spring2020/CSE102-S20/programs/exc03/symbols/Accents.html" TargetMode="External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ppawar.github.io/Spring2020/CSE102-S20/programs/exc03/symbols/Greek.html" TargetMode="External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pawar.github.io/Spring2020/CSE102-S20/programs/exc03/av/Audio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pawar.github.io/Spring2020/CSE102-S20/programs/exc03/av/Video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1188155" rIns="0" bIns="0" rtlCol="0">
            <a:noAutofit/>
          </a:bodyPr>
          <a:lstStyle/>
          <a:p>
            <a:pPr marL="636270" marR="12700" indent="0">
              <a:lnSpc>
                <a:spcPct val="119500"/>
              </a:lnSpc>
              <a:buNone/>
            </a:pPr>
            <a:r>
              <a:rPr sz="4250" b="1" spc="130" dirty="0">
                <a:solidFill>
                  <a:srgbClr val="B20000"/>
                </a:solidFill>
                <a:latin typeface="Arial"/>
                <a:cs typeface="Arial"/>
              </a:rPr>
              <a:t>Audio,</a:t>
            </a:r>
            <a:r>
              <a:rPr sz="4250" b="1" spc="43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4250" b="1" spc="125" dirty="0">
                <a:solidFill>
                  <a:srgbClr val="B20000"/>
                </a:solidFill>
                <a:latin typeface="Arial"/>
                <a:cs typeface="Arial"/>
              </a:rPr>
              <a:t>Video,</a:t>
            </a:r>
            <a:r>
              <a:rPr sz="4250" b="1" spc="434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4250" b="1" spc="25" dirty="0">
                <a:solidFill>
                  <a:srgbClr val="B20000"/>
                </a:solidFill>
                <a:latin typeface="Arial"/>
                <a:cs typeface="Arial"/>
              </a:rPr>
              <a:t>and</a:t>
            </a:r>
            <a:r>
              <a:rPr sz="4250" b="1" spc="42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4250" b="1" spc="225" dirty="0">
                <a:solidFill>
                  <a:srgbClr val="B20000"/>
                </a:solidFill>
                <a:latin typeface="Arial"/>
                <a:cs typeface="Arial"/>
              </a:rPr>
              <a:t>More</a:t>
            </a:r>
            <a:r>
              <a:rPr sz="4250" b="1" spc="10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4250" b="1" spc="535" dirty="0">
                <a:solidFill>
                  <a:srgbClr val="B20000"/>
                </a:solidFill>
                <a:latin typeface="Arial"/>
                <a:cs typeface="Arial"/>
              </a:rPr>
              <a:t>HTML5</a:t>
            </a:r>
            <a:endParaRPr sz="42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1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1166A3-5D9A-4C9B-9CFD-F23A67A06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19400" y="7203864"/>
            <a:ext cx="3907155" cy="413808"/>
          </a:xfrm>
        </p:spPr>
        <p:txBody>
          <a:bodyPr/>
          <a:lstStyle/>
          <a:p>
            <a:r>
              <a:rPr lang="en-US" dirty="0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262" y="846770"/>
            <a:ext cx="8394738" cy="27743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14425" marR="12700" indent="-1102360">
              <a:lnSpc>
                <a:spcPct val="1189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&lt;object style="border: thin solid black" type="application/pdf" data="html5.pdf"</a:t>
            </a:r>
            <a:endParaRPr sz="2050" dirty="0">
              <a:latin typeface="Courier New"/>
              <a:cs typeface="Courier New"/>
            </a:endParaRPr>
          </a:p>
          <a:p>
            <a:pPr marL="1114425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width="420" height="300"&gt;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&lt;a </a:t>
            </a:r>
            <a:r>
              <a:rPr sz="2050" spc="-150" dirty="0" err="1">
                <a:solidFill>
                  <a:srgbClr val="000072"/>
                </a:solidFill>
                <a:latin typeface="Courier New"/>
                <a:cs typeface="Courier New"/>
              </a:rPr>
              <a:t>href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="</a:t>
            </a:r>
            <a:r>
              <a:rPr lang="en-US" sz="2050" spc="-150" dirty="0">
                <a:solidFill>
                  <a:srgbClr val="000072"/>
                </a:solidFill>
                <a:latin typeface="Courier New"/>
                <a:cs typeface="Courier New"/>
              </a:rPr>
              <a:t>files/ICTExpressPaper.pdf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"&gt;</a:t>
            </a:r>
            <a:r>
              <a:rPr lang="en-US" sz="2050" spc="-150" dirty="0">
                <a:solidFill>
                  <a:srgbClr val="000072"/>
                </a:solidFill>
                <a:latin typeface="Courier New"/>
                <a:cs typeface="Courier New"/>
              </a:rPr>
              <a:t>Paper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.pdf&lt;/a&gt;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&lt;/object&gt;</a:t>
            </a:r>
            <a:endParaRPr sz="2050" dirty="0">
              <a:latin typeface="Courier New"/>
              <a:cs typeface="Courier New"/>
            </a:endParaRPr>
          </a:p>
          <a:p>
            <a:pPr>
              <a:lnSpc>
                <a:spcPts val="600"/>
              </a:lnSpc>
              <a:spcBef>
                <a:spcPts val="22"/>
              </a:spcBef>
            </a:pPr>
            <a:endParaRPr sz="6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12700">
              <a:lnSpc>
                <a:spcPct val="100000"/>
              </a:lnSpc>
            </a:pP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b="1" spc="85" dirty="0">
                <a:solidFill>
                  <a:srgbClr val="000072"/>
                </a:solidFill>
                <a:latin typeface="Arial"/>
                <a:cs typeface="Arial"/>
                <a:hlinkClick r:id="rId2"/>
              </a:rPr>
              <a:t>Ex: </a:t>
            </a:r>
            <a:r>
              <a:rPr sz="2050" b="1" spc="-220" dirty="0">
                <a:solidFill>
                  <a:srgbClr val="000072"/>
                </a:solidFill>
                <a:latin typeface="Arial"/>
                <a:cs typeface="Arial"/>
                <a:hlinkClick r:id="rId2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  <a:hlinkClick r:id="rId2"/>
              </a:rPr>
              <a:t>PDF</a:t>
            </a:r>
            <a:endParaRPr sz="2050" dirty="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10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787F13-5203-40C8-A2AE-108C37741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247265">
              <a:lnSpc>
                <a:spcPct val="100000"/>
              </a:lnSpc>
            </a:pPr>
            <a:r>
              <a:rPr sz="2950" b="1" spc="470" dirty="0">
                <a:solidFill>
                  <a:srgbClr val="B20000"/>
                </a:solidFill>
                <a:latin typeface="Arial"/>
                <a:cs typeface="Arial"/>
              </a:rPr>
              <a:t>HTML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240" dirty="0">
                <a:solidFill>
                  <a:srgbClr val="B20000"/>
                </a:solidFill>
                <a:latin typeface="Arial"/>
                <a:cs typeface="Arial"/>
              </a:rPr>
              <a:t>T</a:t>
            </a:r>
            <a:r>
              <a:rPr sz="2950" b="1" spc="-65" dirty="0">
                <a:solidFill>
                  <a:srgbClr val="B20000"/>
                </a:solidFill>
                <a:latin typeface="Arial"/>
                <a:cs typeface="Arial"/>
              </a:rPr>
              <a:t>ables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11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40191" y="1786198"/>
            <a:ext cx="5681980" cy="9372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4955" indent="-262890">
              <a:lnSpc>
                <a:spcPct val="1000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Prese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tabu</a:t>
            </a:r>
            <a:r>
              <a:rPr sz="2050" spc="35" dirty="0">
                <a:solidFill>
                  <a:srgbClr val="000072"/>
                </a:solidFill>
                <a:latin typeface="Arial"/>
                <a:cs typeface="Arial"/>
              </a:rPr>
              <a:t>lar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data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su</a:t>
            </a:r>
            <a:r>
              <a:rPr sz="2050" spc="-16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65" dirty="0">
                <a:solidFill>
                  <a:srgbClr val="000072"/>
                </a:solidFill>
                <a:latin typeface="Arial"/>
                <a:cs typeface="Arial"/>
              </a:rPr>
              <a:t>as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order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receipt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2"/>
              </a:spcBef>
              <a:buClr>
                <a:srgbClr val="000072"/>
              </a:buClr>
              <a:buFont typeface="Arial"/>
              <a:buChar char="•"/>
            </a:pPr>
            <a:endParaRPr sz="600"/>
          </a:p>
          <a:p>
            <a:pPr>
              <a:lnSpc>
                <a:spcPts val="1000"/>
              </a:lnSpc>
              <a:buClr>
                <a:srgbClr val="000072"/>
              </a:buClr>
              <a:buFont typeface="Arial"/>
              <a:buChar char="•"/>
            </a:pPr>
            <a:endParaRPr sz="1000"/>
          </a:p>
          <a:p>
            <a:pPr marL="274955" indent="-262890">
              <a:lnSpc>
                <a:spcPct val="1000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-45" dirty="0">
                <a:solidFill>
                  <a:srgbClr val="000072"/>
                </a:solidFill>
                <a:latin typeface="Arial"/>
                <a:cs typeface="Arial"/>
              </a:rPr>
              <a:t>Organize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-17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150" dirty="0">
                <a:solidFill>
                  <a:srgbClr val="000072"/>
                </a:solidFill>
                <a:latin typeface="Arial"/>
                <a:cs typeface="Arial"/>
              </a:rPr>
              <a:t>tri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fill-out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forms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user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70" dirty="0">
                <a:solidFill>
                  <a:srgbClr val="000072"/>
                </a:solidFill>
                <a:latin typeface="Arial"/>
                <a:cs typeface="Arial"/>
              </a:rPr>
              <a:t>input</a:t>
            </a:r>
            <a:endParaRPr sz="205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B3AAA-C856-47A6-91F6-28E17DE80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399030">
              <a:lnSpc>
                <a:spcPct val="100000"/>
              </a:lnSpc>
            </a:pPr>
            <a:r>
              <a:rPr sz="2950" b="1" spc="240" dirty="0">
                <a:solidFill>
                  <a:srgbClr val="B20000"/>
                </a:solidFill>
                <a:latin typeface="Arial"/>
                <a:cs typeface="Arial"/>
              </a:rPr>
              <a:t>T</a:t>
            </a:r>
            <a:r>
              <a:rPr sz="2950" b="1" spc="0" dirty="0">
                <a:solidFill>
                  <a:srgbClr val="B20000"/>
                </a:solidFill>
                <a:latin typeface="Arial"/>
                <a:cs typeface="Arial"/>
              </a:rPr>
              <a:t>able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-80" dirty="0">
                <a:solidFill>
                  <a:srgbClr val="B20000"/>
                </a:solidFill>
                <a:latin typeface="Arial"/>
                <a:cs typeface="Arial"/>
              </a:rPr>
              <a:t>Basics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12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262" y="1786198"/>
            <a:ext cx="6362700" cy="42017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&lt;table border="1"&gt;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&lt;caption&gt;My Contacts&lt;/caption&gt;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&lt;tbody&gt;</a:t>
            </a:r>
            <a:endParaRPr sz="2050" dirty="0">
              <a:latin typeface="Courier New"/>
              <a:cs typeface="Courier New"/>
            </a:endParaRPr>
          </a:p>
          <a:p>
            <a:pPr marL="14986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&lt;tr&gt;&lt;th&gt;Name&lt;/th&gt;&lt;th&gt;email&lt;/th&gt;</a:t>
            </a:r>
            <a:endParaRPr sz="2050" dirty="0">
              <a:latin typeface="Courier New"/>
              <a:cs typeface="Courier New"/>
            </a:endParaRPr>
          </a:p>
          <a:p>
            <a:pPr marL="70104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&lt;th&gt;phone&lt;/th&gt;&lt;/tr&gt;</a:t>
            </a:r>
            <a:endParaRPr sz="2050" dirty="0">
              <a:latin typeface="Courier New"/>
              <a:cs typeface="Courier New"/>
            </a:endParaRPr>
          </a:p>
          <a:p>
            <a:pPr marL="14986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&lt;tr&gt;&lt;td&gt;Joe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  <a:hlinkClick r:id="rId2"/>
              </a:rPr>
              <a:t>Smith&lt;/td&gt;&lt;td&gt;jsmith@cnn.com&lt;/td&gt;</a:t>
            </a:r>
            <a:endParaRPr sz="2050" dirty="0">
              <a:latin typeface="Courier New"/>
              <a:cs typeface="Courier New"/>
            </a:endParaRPr>
          </a:p>
          <a:p>
            <a:pPr marL="70104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&lt;td&gt;432-555-1000&lt;/td&gt;&lt;/tr&gt;</a:t>
            </a:r>
            <a:endParaRPr sz="2050" dirty="0">
              <a:latin typeface="Courier New"/>
              <a:cs typeface="Courier New"/>
            </a:endParaRPr>
          </a:p>
          <a:p>
            <a:pPr marL="14986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&lt;tr&gt;&lt;td&gt;Mary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  <a:hlinkClick r:id="rId3"/>
              </a:rPr>
              <a:t>Jane&lt;/td&gt;&lt;td&gt;mjane@ibm.com&lt;/td&gt;</a:t>
            </a:r>
            <a:endParaRPr sz="2050" dirty="0">
              <a:latin typeface="Courier New"/>
              <a:cs typeface="Courier New"/>
            </a:endParaRPr>
          </a:p>
          <a:p>
            <a:pPr marL="70104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&lt;td&gt;123-555-3020&lt;/td&gt;&lt;/tr&gt;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&lt;/tbody&gt;&lt;/table&gt;</a:t>
            </a:r>
            <a:endParaRPr sz="2050" dirty="0">
              <a:latin typeface="Courier New"/>
              <a:cs typeface="Courier New"/>
            </a:endParaRPr>
          </a:p>
          <a:p>
            <a:pPr>
              <a:lnSpc>
                <a:spcPts val="600"/>
              </a:lnSpc>
              <a:spcBef>
                <a:spcPts val="22"/>
              </a:spcBef>
            </a:pPr>
            <a:endParaRPr sz="6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12700">
              <a:lnSpc>
                <a:spcPct val="100000"/>
              </a:lnSpc>
            </a:pP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b="1" spc="85" dirty="0">
                <a:solidFill>
                  <a:srgbClr val="000072"/>
                </a:solidFill>
                <a:latin typeface="Arial"/>
                <a:cs typeface="Arial"/>
                <a:hlinkClick r:id="rId4"/>
              </a:rPr>
              <a:t>Ex: </a:t>
            </a:r>
            <a:r>
              <a:rPr sz="2050" b="1" spc="-220" dirty="0">
                <a:solidFill>
                  <a:srgbClr val="000072"/>
                </a:solidFill>
                <a:latin typeface="Arial"/>
                <a:cs typeface="Arial"/>
                <a:hlinkClick r:id="rId4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  <a:hlinkClick r:id="rId4"/>
              </a:rPr>
              <a:t>SimpleTable</a:t>
            </a:r>
            <a:endParaRPr sz="2050" dirty="0">
              <a:latin typeface="Courier New"/>
              <a:cs typeface="Courier New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AF75C7-914A-4FF8-94BE-F3FA30BF8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251710">
              <a:lnSpc>
                <a:spcPct val="100000"/>
              </a:lnSpc>
            </a:pPr>
            <a:r>
              <a:rPr sz="2950" b="1" spc="380" dirty="0">
                <a:solidFill>
                  <a:srgbClr val="B20000"/>
                </a:solidFill>
                <a:latin typeface="Arial"/>
                <a:cs typeface="Arial"/>
              </a:rPr>
              <a:t>A</a:t>
            </a:r>
            <a:r>
              <a:rPr sz="2950" b="1" spc="29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-35" dirty="0">
                <a:solidFill>
                  <a:srgbClr val="B20000"/>
                </a:solidFill>
                <a:latin typeface="Arial"/>
                <a:cs typeface="Arial"/>
              </a:rPr>
              <a:t>Basic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240" dirty="0">
                <a:solidFill>
                  <a:srgbClr val="B20000"/>
                </a:solidFill>
                <a:latin typeface="Arial"/>
                <a:cs typeface="Arial"/>
              </a:rPr>
              <a:t>T</a:t>
            </a:r>
            <a:r>
              <a:rPr sz="2950" b="1" spc="0" dirty="0">
                <a:solidFill>
                  <a:srgbClr val="B20000"/>
                </a:solidFill>
                <a:latin typeface="Arial"/>
                <a:cs typeface="Arial"/>
              </a:rPr>
              <a:t>able</a:t>
            </a:r>
            <a:r>
              <a:rPr lang="en-US" sz="2950" b="1" spc="0" dirty="0">
                <a:solidFill>
                  <a:srgbClr val="B20000"/>
                </a:solidFill>
                <a:latin typeface="Arial"/>
                <a:cs typeface="Arial"/>
              </a:rPr>
              <a:t> and more examples</a:t>
            </a:r>
            <a:endParaRPr sz="29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13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84359" y="2055160"/>
            <a:ext cx="5689289" cy="15384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1E0CCD9-3878-419A-8010-7F65A4C798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27724"/>
              </p:ext>
            </p:extLst>
          </p:nvPr>
        </p:nvGraphicFramePr>
        <p:xfrm>
          <a:off x="2184359" y="4648200"/>
          <a:ext cx="3850088" cy="11327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77414">
                  <a:extLst>
                    <a:ext uri="{9D8B030D-6E8A-4147-A177-3AD203B41FA5}">
                      <a16:colId xmlns:a16="http://schemas.microsoft.com/office/drawing/2014/main" val="433158550"/>
                    </a:ext>
                  </a:extLst>
                </a:gridCol>
                <a:gridCol w="2272674">
                  <a:extLst>
                    <a:ext uri="{9D8B030D-6E8A-4147-A177-3AD203B41FA5}">
                      <a16:colId xmlns:a16="http://schemas.microsoft.com/office/drawing/2014/main" val="4116548006"/>
                    </a:ext>
                  </a:extLst>
                </a:gridCol>
              </a:tblGrid>
              <a:tr h="380600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205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Demo:</a:t>
                      </a:r>
                      <a:endParaRPr sz="205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</a:pPr>
                      <a:r>
                        <a:rPr sz="20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  <a:hlinkClick r:id="rId3"/>
                        </a:rPr>
                        <a:t>Collapse</a:t>
                      </a:r>
                      <a:endParaRPr sz="205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93730083"/>
                  </a:ext>
                </a:extLst>
              </a:tr>
              <a:tr h="371575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205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Demo:</a:t>
                      </a:r>
                      <a:endParaRPr sz="20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</a:pPr>
                      <a:r>
                        <a:rPr sz="20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  <a:hlinkClick r:id="rId4"/>
                        </a:rPr>
                        <a:t>Spacing</a:t>
                      </a:r>
                      <a:endParaRPr sz="205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42735456"/>
                  </a:ext>
                </a:extLst>
              </a:tr>
              <a:tr h="380600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205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Demo:</a:t>
                      </a:r>
                      <a:endParaRPr sz="20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</a:pPr>
                      <a:r>
                        <a:rPr sz="20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  <a:hlinkClick r:id="rId5"/>
                        </a:rPr>
                        <a:t>ImgComp</a:t>
                      </a:r>
                      <a:endParaRPr sz="205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36176748"/>
                  </a:ext>
                </a:extLst>
              </a:tr>
            </a:tbl>
          </a:graphicData>
        </a:graphic>
      </p:graphicFrame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A0C367-E572-4E0B-AE01-0511A1ABE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677670">
              <a:lnSpc>
                <a:spcPct val="100000"/>
              </a:lnSpc>
            </a:pPr>
            <a:r>
              <a:rPr sz="2950" b="1" spc="135" dirty="0">
                <a:solidFill>
                  <a:srgbClr val="B20000"/>
                </a:solidFill>
                <a:latin typeface="Arial"/>
                <a:cs typeface="Arial"/>
              </a:rPr>
              <a:t>The</a:t>
            </a:r>
            <a:r>
              <a:rPr sz="2950" b="1" spc="29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spc="-250" dirty="0">
                <a:solidFill>
                  <a:srgbClr val="B20000"/>
                </a:solidFill>
                <a:latin typeface="Courier New"/>
                <a:cs typeface="Courier New"/>
              </a:rPr>
              <a:t>table</a:t>
            </a:r>
            <a:r>
              <a:rPr sz="2950" spc="-650" dirty="0">
                <a:solidFill>
                  <a:srgbClr val="B20000"/>
                </a:solidFill>
                <a:latin typeface="Courier New"/>
                <a:cs typeface="Courier New"/>
              </a:rPr>
              <a:t> </a:t>
            </a:r>
            <a:r>
              <a:rPr sz="2950" b="1" spc="85" dirty="0">
                <a:solidFill>
                  <a:srgbClr val="B20000"/>
                </a:solidFill>
                <a:latin typeface="Arial"/>
                <a:cs typeface="Arial"/>
              </a:rPr>
              <a:t>Structure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14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262" y="1752299"/>
            <a:ext cx="7598409" cy="40462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spc="17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table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co</a:t>
            </a:r>
            <a:r>
              <a:rPr sz="2050" spc="-14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tains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0" dirty="0">
                <a:solidFill>
                  <a:srgbClr val="000072"/>
                </a:solidFill>
                <a:latin typeface="Arial"/>
                <a:cs typeface="Arial"/>
              </a:rPr>
              <a:t>f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oll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wing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hild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0" dirty="0">
                <a:solidFill>
                  <a:srgbClr val="000072"/>
                </a:solidFill>
                <a:latin typeface="Arial"/>
                <a:cs typeface="Arial"/>
              </a:rPr>
              <a:t>el</a:t>
            </a:r>
            <a:r>
              <a:rPr sz="2050" spc="-135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me</a:t>
            </a:r>
            <a:r>
              <a:rPr sz="2050" spc="-13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ts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order: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2"/>
              </a:spcBef>
            </a:pPr>
            <a:endParaRPr sz="6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484505" indent="-335915">
              <a:lnSpc>
                <a:spcPct val="100000"/>
              </a:lnSpc>
              <a:buClr>
                <a:srgbClr val="000072"/>
              </a:buClr>
              <a:buFont typeface="Arial"/>
              <a:buAutoNum type="arabicPeriod"/>
              <a:tabLst>
                <a:tab pos="484505" algn="l"/>
              </a:tabLst>
            </a:pP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optional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caption</a:t>
            </a:r>
            <a:endParaRPr sz="2050" dirty="0">
              <a:latin typeface="Courier New"/>
              <a:cs typeface="Courier New"/>
            </a:endParaRPr>
          </a:p>
          <a:p>
            <a:pPr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AutoNum type="arabicPeriod"/>
            </a:pPr>
            <a:endParaRPr sz="1100" dirty="0"/>
          </a:p>
          <a:p>
            <a:pPr marL="484505" marR="256540" indent="-335915">
              <a:lnSpc>
                <a:spcPct val="118900"/>
              </a:lnSpc>
              <a:buClr>
                <a:srgbClr val="000072"/>
              </a:buClr>
              <a:buFont typeface="Arial"/>
              <a:buAutoNum type="arabicPeriod"/>
              <a:tabLst>
                <a:tab pos="484505" algn="l"/>
              </a:tabLst>
            </a:pP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optional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colgroup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grouping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together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5" dirty="0">
                <a:solidFill>
                  <a:srgbClr val="000072"/>
                </a:solidFill>
                <a:latin typeface="Arial"/>
                <a:cs typeface="Arial"/>
              </a:rPr>
              <a:t>columns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 table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AutoNum type="arabicPeriod"/>
            </a:pPr>
            <a:endParaRPr sz="1100" dirty="0"/>
          </a:p>
          <a:p>
            <a:pPr marL="484505" marR="325755" indent="-335915">
              <a:lnSpc>
                <a:spcPct val="118900"/>
              </a:lnSpc>
              <a:buClr>
                <a:srgbClr val="000072"/>
              </a:buClr>
              <a:buFont typeface="Arial"/>
              <a:buAutoNum type="arabicPeriod"/>
              <a:tabLst>
                <a:tab pos="484505" algn="l"/>
              </a:tabLst>
            </a:pP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optional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thead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grouping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together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ws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table 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header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2"/>
              </a:spcBef>
              <a:buClr>
                <a:srgbClr val="000072"/>
              </a:buClr>
              <a:buFont typeface="Arial"/>
              <a:buAutoNum type="arabicPeriod"/>
            </a:pPr>
            <a:endParaRPr sz="600" dirty="0"/>
          </a:p>
          <a:p>
            <a:pPr>
              <a:lnSpc>
                <a:spcPts val="1000"/>
              </a:lnSpc>
              <a:buClr>
                <a:srgbClr val="000072"/>
              </a:buClr>
              <a:buFont typeface="Arial"/>
              <a:buAutoNum type="arabicPeriod"/>
            </a:pPr>
            <a:endParaRPr sz="1000" dirty="0"/>
          </a:p>
          <a:p>
            <a:pPr marL="484505" indent="-335915">
              <a:lnSpc>
                <a:spcPct val="100000"/>
              </a:lnSpc>
              <a:buClr>
                <a:srgbClr val="000072"/>
              </a:buClr>
              <a:buFont typeface="Arial"/>
              <a:buAutoNum type="arabicPeriod"/>
              <a:tabLst>
                <a:tab pos="484505" algn="l"/>
              </a:tabLst>
            </a:pP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One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more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tbody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ts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co</a:t>
            </a:r>
            <a:r>
              <a:rPr sz="2050" spc="-14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taining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ws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table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AutoNum type="arabicPeriod"/>
            </a:pPr>
            <a:endParaRPr sz="1100" dirty="0"/>
          </a:p>
          <a:p>
            <a:pPr marL="484505" marR="12700" indent="-335915">
              <a:lnSpc>
                <a:spcPct val="118900"/>
              </a:lnSpc>
              <a:buClr>
                <a:srgbClr val="000072"/>
              </a:buClr>
              <a:buFont typeface="Arial"/>
              <a:buAutoNum type="arabicPeriod"/>
              <a:tabLst>
                <a:tab pos="484505" algn="l"/>
              </a:tabLst>
            </a:pP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optional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tfoot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grouping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together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spc="-4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ws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 table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f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oter</a:t>
            </a:r>
            <a:endParaRPr sz="2050" dirty="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7790B-4812-4DC8-B69F-4CB6DA785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40790">
              <a:lnSpc>
                <a:spcPct val="100000"/>
              </a:lnSpc>
            </a:pPr>
            <a:r>
              <a:rPr sz="2950" b="1" spc="90" dirty="0">
                <a:solidFill>
                  <a:srgbClr val="B20000"/>
                </a:solidFill>
                <a:latin typeface="Arial"/>
                <a:cs typeface="Arial"/>
              </a:rPr>
              <a:t>Cell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55" dirty="0">
                <a:solidFill>
                  <a:srgbClr val="B20000"/>
                </a:solidFill>
                <a:latin typeface="Arial"/>
                <a:cs typeface="Arial"/>
              </a:rPr>
              <a:t>Co</a:t>
            </a:r>
            <a:r>
              <a:rPr sz="2950" b="1" spc="-40" dirty="0">
                <a:solidFill>
                  <a:srgbClr val="B20000"/>
                </a:solidFill>
                <a:latin typeface="Arial"/>
                <a:cs typeface="Arial"/>
              </a:rPr>
              <a:t>n</a:t>
            </a:r>
            <a:r>
              <a:rPr sz="2950" b="1" spc="65" dirty="0">
                <a:solidFill>
                  <a:srgbClr val="B20000"/>
                </a:solidFill>
                <a:latin typeface="Arial"/>
                <a:cs typeface="Arial"/>
              </a:rPr>
              <a:t>te</a:t>
            </a:r>
            <a:r>
              <a:rPr sz="2950" b="1" spc="0" dirty="0">
                <a:solidFill>
                  <a:srgbClr val="B20000"/>
                </a:solidFill>
                <a:latin typeface="Arial"/>
                <a:cs typeface="Arial"/>
              </a:rPr>
              <a:t>n</a:t>
            </a:r>
            <a:r>
              <a:rPr sz="2950" b="1" spc="310" dirty="0">
                <a:solidFill>
                  <a:srgbClr val="B20000"/>
                </a:solidFill>
                <a:latin typeface="Arial"/>
                <a:cs typeface="Arial"/>
              </a:rPr>
              <a:t>t</a:t>
            </a:r>
            <a:r>
              <a:rPr sz="2950" b="1" spc="29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65" dirty="0">
                <a:solidFill>
                  <a:srgbClr val="B20000"/>
                </a:solidFill>
                <a:latin typeface="Arial"/>
                <a:cs typeface="Arial"/>
              </a:rPr>
              <a:t>Alignme</a:t>
            </a:r>
            <a:r>
              <a:rPr sz="2950" b="1" spc="-20" dirty="0">
                <a:solidFill>
                  <a:srgbClr val="B20000"/>
                </a:solidFill>
                <a:latin typeface="Arial"/>
                <a:cs typeface="Arial"/>
              </a:rPr>
              <a:t>n</a:t>
            </a:r>
            <a:r>
              <a:rPr sz="2950" b="1" spc="-15" dirty="0">
                <a:solidFill>
                  <a:srgbClr val="B20000"/>
                </a:solidFill>
                <a:latin typeface="Arial"/>
                <a:cs typeface="Arial"/>
              </a:rPr>
              <a:t>ts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15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10243" y="2426736"/>
            <a:ext cx="6637722" cy="21926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26F0BA-CC80-415B-90B6-CCB3716106D9}"/>
              </a:ext>
            </a:extLst>
          </p:cNvPr>
          <p:cNvSpPr/>
          <p:nvPr/>
        </p:nvSpPr>
        <p:spPr>
          <a:xfrm>
            <a:off x="1724757" y="5357604"/>
            <a:ext cx="20345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0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lang="en-US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b="1" spc="85" dirty="0">
                <a:solidFill>
                  <a:srgbClr val="000072"/>
                </a:solidFill>
                <a:latin typeface="Arial"/>
                <a:cs typeface="Arial"/>
                <a:hlinkClick r:id="rId3"/>
              </a:rPr>
              <a:t>Ex: </a:t>
            </a:r>
            <a:r>
              <a:rPr lang="en-US" b="1" spc="-220" dirty="0">
                <a:solidFill>
                  <a:srgbClr val="000072"/>
                </a:solidFill>
                <a:latin typeface="Arial"/>
                <a:cs typeface="Arial"/>
                <a:hlinkClick r:id="rId3"/>
              </a:rPr>
              <a:t> </a:t>
            </a:r>
            <a:r>
              <a:rPr lang="en-US" spc="-150" dirty="0">
                <a:solidFill>
                  <a:srgbClr val="000072"/>
                </a:solidFill>
                <a:latin typeface="Courier New"/>
                <a:cs typeface="Courier New"/>
                <a:hlinkClick r:id="rId3"/>
              </a:rPr>
              <a:t>Align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DE7AF3-2325-42B2-9CDA-F46DD545B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71855">
              <a:lnSpc>
                <a:spcPct val="100000"/>
              </a:lnSpc>
            </a:pPr>
            <a:r>
              <a:rPr sz="2950" b="1" dirty="0">
                <a:solidFill>
                  <a:srgbClr val="B20000"/>
                </a:solidFill>
                <a:latin typeface="Arial"/>
                <a:cs typeface="Arial"/>
              </a:rPr>
              <a:t>Sample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-20" dirty="0">
                <a:solidFill>
                  <a:srgbClr val="B20000"/>
                </a:solidFill>
                <a:latin typeface="Arial"/>
                <a:cs typeface="Arial"/>
              </a:rPr>
              <a:t>Shopping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190" dirty="0">
                <a:solidFill>
                  <a:srgbClr val="B20000"/>
                </a:solidFill>
                <a:latin typeface="Arial"/>
                <a:cs typeface="Arial"/>
              </a:rPr>
              <a:t>Cart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240" dirty="0">
                <a:solidFill>
                  <a:srgbClr val="B20000"/>
                </a:solidFill>
                <a:latin typeface="Arial"/>
                <a:cs typeface="Arial"/>
              </a:rPr>
              <a:t>T</a:t>
            </a:r>
            <a:r>
              <a:rPr sz="2950" b="1" spc="0" dirty="0">
                <a:solidFill>
                  <a:srgbClr val="B20000"/>
                </a:solidFill>
                <a:latin typeface="Arial"/>
                <a:cs typeface="Arial"/>
              </a:rPr>
              <a:t>able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16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10243" y="2055160"/>
            <a:ext cx="6637555" cy="22557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9BDEC95-4159-492F-B48D-88A6D4DA6DA4}"/>
              </a:ext>
            </a:extLst>
          </p:cNvPr>
          <p:cNvSpPr/>
          <p:nvPr/>
        </p:nvSpPr>
        <p:spPr>
          <a:xfrm>
            <a:off x="1746529" y="5388077"/>
            <a:ext cx="19159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0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lang="en-US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b="1" spc="85" dirty="0">
                <a:solidFill>
                  <a:srgbClr val="000072"/>
                </a:solidFill>
                <a:latin typeface="Arial"/>
                <a:cs typeface="Arial"/>
                <a:hlinkClick r:id="rId3"/>
              </a:rPr>
              <a:t>Ex: </a:t>
            </a:r>
            <a:r>
              <a:rPr lang="en-US" b="1" spc="-220" dirty="0">
                <a:solidFill>
                  <a:srgbClr val="000072"/>
                </a:solidFill>
                <a:latin typeface="Arial"/>
                <a:cs typeface="Arial"/>
                <a:hlinkClick r:id="rId3"/>
              </a:rPr>
              <a:t> </a:t>
            </a:r>
            <a:r>
              <a:rPr lang="en-US" spc="-150" dirty="0">
                <a:solidFill>
                  <a:srgbClr val="000072"/>
                </a:solidFill>
                <a:latin typeface="Courier New"/>
                <a:cs typeface="Courier New"/>
                <a:hlinkClick r:id="rId3"/>
              </a:rPr>
              <a:t>Cart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A341D6-25A8-4F7E-8E7A-F07E2809F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978025">
              <a:lnSpc>
                <a:spcPct val="100000"/>
              </a:lnSpc>
            </a:pPr>
            <a:r>
              <a:rPr sz="2950" b="1" spc="75" dirty="0">
                <a:solidFill>
                  <a:srgbClr val="B20000"/>
                </a:solidFill>
                <a:latin typeface="Arial"/>
                <a:cs typeface="Arial"/>
              </a:rPr>
              <a:t>Ce</a:t>
            </a:r>
            <a:r>
              <a:rPr sz="2950" b="1" spc="-20" dirty="0">
                <a:solidFill>
                  <a:srgbClr val="B20000"/>
                </a:solidFill>
                <a:latin typeface="Arial"/>
                <a:cs typeface="Arial"/>
              </a:rPr>
              <a:t>n</a:t>
            </a:r>
            <a:r>
              <a:rPr sz="2950" b="1" spc="65" dirty="0">
                <a:solidFill>
                  <a:srgbClr val="B20000"/>
                </a:solidFill>
                <a:latin typeface="Arial"/>
                <a:cs typeface="Arial"/>
              </a:rPr>
              <a:t>tering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240" dirty="0">
                <a:solidFill>
                  <a:srgbClr val="B20000"/>
                </a:solidFill>
                <a:latin typeface="Arial"/>
                <a:cs typeface="Arial"/>
              </a:rPr>
              <a:t>T</a:t>
            </a:r>
            <a:r>
              <a:rPr sz="2950" b="1" spc="-65" dirty="0">
                <a:solidFill>
                  <a:srgbClr val="B20000"/>
                </a:solidFill>
                <a:latin typeface="Arial"/>
                <a:cs typeface="Arial"/>
              </a:rPr>
              <a:t>ables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17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262" y="1786198"/>
            <a:ext cx="4709795" cy="12293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&lt;table style="margin-left: auto;</a:t>
            </a:r>
            <a:endParaRPr sz="2050" dirty="0">
              <a:latin typeface="Courier New"/>
              <a:cs typeface="Courier New"/>
            </a:endParaRPr>
          </a:p>
          <a:p>
            <a:pPr marL="1941195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margin-right: auto"&gt;</a:t>
            </a:r>
            <a:endParaRPr sz="2050" dirty="0">
              <a:latin typeface="Courier New"/>
              <a:cs typeface="Courier New"/>
            </a:endParaRPr>
          </a:p>
          <a:p>
            <a:pPr>
              <a:lnSpc>
                <a:spcPts val="600"/>
              </a:lnSpc>
              <a:spcBef>
                <a:spcPts val="22"/>
              </a:spcBef>
            </a:pPr>
            <a:endParaRPr sz="6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12700">
              <a:lnSpc>
                <a:spcPct val="100000"/>
              </a:lnSpc>
            </a:pP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b="1" spc="85" dirty="0">
                <a:solidFill>
                  <a:srgbClr val="000072"/>
                </a:solidFill>
                <a:latin typeface="Arial"/>
                <a:cs typeface="Arial"/>
                <a:hlinkClick r:id="rId2"/>
              </a:rPr>
              <a:t>Ex: </a:t>
            </a:r>
            <a:r>
              <a:rPr sz="2050" b="1" spc="-220" dirty="0">
                <a:solidFill>
                  <a:srgbClr val="000072"/>
                </a:solidFill>
                <a:latin typeface="Arial"/>
                <a:cs typeface="Arial"/>
                <a:hlinkClick r:id="rId2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  <a:hlinkClick r:id="rId2"/>
              </a:rPr>
              <a:t>CenteredTable</a:t>
            </a:r>
            <a:endParaRPr sz="2050" dirty="0">
              <a:latin typeface="Courier New"/>
              <a:cs typeface="Courier New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09768-7CF4-441C-B08F-CE913B3D0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336165">
              <a:lnSpc>
                <a:spcPct val="100000"/>
              </a:lnSpc>
            </a:pPr>
            <a:r>
              <a:rPr sz="2950" b="1" spc="240" dirty="0">
                <a:solidFill>
                  <a:srgbClr val="B20000"/>
                </a:solidFill>
                <a:latin typeface="Arial"/>
                <a:cs typeface="Arial"/>
              </a:rPr>
              <a:t>T</a:t>
            </a:r>
            <a:r>
              <a:rPr sz="2950" b="1" spc="0" dirty="0">
                <a:solidFill>
                  <a:srgbClr val="B20000"/>
                </a:solidFill>
                <a:latin typeface="Arial"/>
                <a:cs typeface="Arial"/>
              </a:rPr>
              <a:t>able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90" dirty="0">
                <a:solidFill>
                  <a:srgbClr val="B20000"/>
                </a:solidFill>
                <a:latin typeface="Arial"/>
                <a:cs typeface="Arial"/>
              </a:rPr>
              <a:t>L</a:t>
            </a:r>
            <a:r>
              <a:rPr sz="2950" b="1" spc="-10" dirty="0">
                <a:solidFill>
                  <a:srgbClr val="B20000"/>
                </a:solidFill>
                <a:latin typeface="Arial"/>
                <a:cs typeface="Arial"/>
              </a:rPr>
              <a:t>a</a:t>
            </a:r>
            <a:r>
              <a:rPr sz="2950" b="1" spc="20" dirty="0">
                <a:solidFill>
                  <a:srgbClr val="B20000"/>
                </a:solidFill>
                <a:latin typeface="Arial"/>
                <a:cs typeface="Arial"/>
              </a:rPr>
              <a:t>y</a:t>
            </a:r>
            <a:r>
              <a:rPr sz="2950" b="1" spc="75" dirty="0">
                <a:solidFill>
                  <a:srgbClr val="B20000"/>
                </a:solidFill>
                <a:latin typeface="Arial"/>
                <a:cs typeface="Arial"/>
              </a:rPr>
              <a:t>out</a:t>
            </a:r>
            <a:endParaRPr sz="295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18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40191" y="1786198"/>
            <a:ext cx="2078989" cy="4184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4955" indent="-262890">
              <a:lnSpc>
                <a:spcPct val="1000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style="width:</a:t>
            </a:r>
            <a:endParaRPr sz="205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69103" y="1786198"/>
            <a:ext cx="5006975" cy="3390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i="1" dirty="0">
                <a:solidFill>
                  <a:srgbClr val="000072"/>
                </a:solidFill>
                <a:latin typeface="Arial"/>
                <a:cs typeface="Arial"/>
              </a:rPr>
              <a:t>wd</a:t>
            </a:r>
            <a:r>
              <a:rPr sz="2050" i="1" spc="-2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"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—Sets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65" dirty="0">
                <a:solidFill>
                  <a:srgbClr val="000072"/>
                </a:solidFill>
                <a:latin typeface="Arial"/>
                <a:cs typeface="Arial"/>
              </a:rPr>
              <a:t>width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0" dirty="0">
                <a:solidFill>
                  <a:srgbClr val="000072"/>
                </a:solidFill>
                <a:latin typeface="Arial"/>
                <a:cs typeface="Arial"/>
              </a:rPr>
              <a:t>wd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endParaRPr sz="20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02614" y="2098727"/>
            <a:ext cx="6863715" cy="7696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18900"/>
              </a:lnSpc>
            </a:pPr>
            <a:r>
              <a:rPr sz="2050" dirty="0">
                <a:solidFill>
                  <a:srgbClr val="000072"/>
                </a:solidFill>
                <a:latin typeface="Arial"/>
                <a:cs typeface="Arial"/>
              </a:rPr>
              <a:t>whi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can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fixed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length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erce</a:t>
            </a:r>
            <a:r>
              <a:rPr sz="2050" spc="-16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tage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ailable</a:t>
            </a:r>
            <a:r>
              <a:rPr sz="2050" spc="-1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horizo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75" dirty="0">
                <a:solidFill>
                  <a:srgbClr val="000072"/>
                </a:solidFill>
                <a:latin typeface="Arial"/>
                <a:cs typeface="Arial"/>
              </a:rPr>
              <a:t>tal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spa</a:t>
            </a:r>
            <a:r>
              <a:rPr sz="2050" spc="-10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e.</a:t>
            </a:r>
            <a:endParaRPr sz="20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40191" y="3047796"/>
            <a:ext cx="2216785" cy="7105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4955" indent="-262890" algn="ctr">
              <a:lnSpc>
                <a:spcPct val="100000"/>
              </a:lnSpc>
              <a:buClr>
                <a:srgbClr val="000072"/>
              </a:buClr>
              <a:buFont typeface="Arial"/>
              <a:buChar char="•"/>
              <a:tabLst>
                <a:tab pos="262255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style="height:</a:t>
            </a:r>
            <a:endParaRPr sz="2050">
              <a:latin typeface="Courier New"/>
              <a:cs typeface="Courier New"/>
            </a:endParaRPr>
          </a:p>
          <a:p>
            <a:pPr marL="82550" algn="ctr">
              <a:lnSpc>
                <a:spcPct val="100000"/>
              </a:lnSpc>
              <a:spcBef>
                <a:spcPts val="465"/>
              </a:spcBef>
            </a:pP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fixed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length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60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2050" i="1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.</a:t>
            </a:r>
            <a:endParaRPr sz="20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06860" y="3047796"/>
            <a:ext cx="4686300" cy="3390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i="1" spc="-60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2050" i="1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i="1" spc="-2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"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—Sets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heig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20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endParaRPr sz="2050">
              <a:latin typeface="Arial"/>
              <a:cs typeface="Arial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B2C5A57-3D01-4950-A10C-ABD22FABA642}"/>
              </a:ext>
            </a:extLst>
          </p:cNvPr>
          <p:cNvSpPr/>
          <p:nvPr/>
        </p:nvSpPr>
        <p:spPr>
          <a:xfrm>
            <a:off x="1447800" y="6311230"/>
            <a:ext cx="2627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0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lang="en-US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b="1" spc="85" dirty="0">
                <a:solidFill>
                  <a:srgbClr val="000072"/>
                </a:solidFill>
                <a:latin typeface="Arial"/>
                <a:cs typeface="Arial"/>
                <a:hlinkClick r:id="rId2"/>
              </a:rPr>
              <a:t>Ex: </a:t>
            </a:r>
            <a:r>
              <a:rPr lang="en-US" b="1" spc="-220" dirty="0">
                <a:solidFill>
                  <a:srgbClr val="000072"/>
                </a:solidFill>
                <a:latin typeface="Arial"/>
                <a:cs typeface="Arial"/>
                <a:hlinkClick r:id="rId2"/>
              </a:rPr>
              <a:t> </a:t>
            </a:r>
            <a:r>
              <a:rPr lang="en-US" spc="-150" dirty="0">
                <a:solidFill>
                  <a:srgbClr val="000072"/>
                </a:solidFill>
                <a:latin typeface="Courier New"/>
                <a:cs typeface="Courier New"/>
                <a:hlinkClick r:id="rId2"/>
              </a:rPr>
              <a:t>TableWidth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077F0564-D4A6-46C5-A330-739149A94AE7}"/>
              </a:ext>
            </a:extLst>
          </p:cNvPr>
          <p:cNvSpPr/>
          <p:nvPr/>
        </p:nvSpPr>
        <p:spPr>
          <a:xfrm>
            <a:off x="1340191" y="4631411"/>
            <a:ext cx="6637509" cy="8067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D9F4CD2-B59C-4B4B-A7DA-1582FB758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315085">
              <a:lnSpc>
                <a:spcPct val="100000"/>
              </a:lnSpc>
            </a:pPr>
            <a:r>
              <a:rPr sz="2950" b="1" spc="125" dirty="0">
                <a:solidFill>
                  <a:srgbClr val="B20000"/>
                </a:solidFill>
                <a:latin typeface="Arial"/>
                <a:cs typeface="Arial"/>
              </a:rPr>
              <a:t>R</a:t>
            </a:r>
            <a:r>
              <a:rPr sz="2950" b="1" spc="10" dirty="0">
                <a:solidFill>
                  <a:srgbClr val="B20000"/>
                </a:solidFill>
                <a:latin typeface="Arial"/>
                <a:cs typeface="Arial"/>
              </a:rPr>
              <a:t>o</a:t>
            </a:r>
            <a:r>
              <a:rPr sz="2950" b="1" spc="110" dirty="0">
                <a:solidFill>
                  <a:srgbClr val="B20000"/>
                </a:solidFill>
                <a:latin typeface="Arial"/>
                <a:cs typeface="Arial"/>
              </a:rPr>
              <a:t>w</a:t>
            </a:r>
            <a:r>
              <a:rPr sz="2950" b="1" spc="29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15" dirty="0">
                <a:solidFill>
                  <a:srgbClr val="B20000"/>
                </a:solidFill>
                <a:latin typeface="Arial"/>
                <a:cs typeface="Arial"/>
              </a:rPr>
              <a:t>and</a:t>
            </a:r>
            <a:r>
              <a:rPr sz="2950" b="1" spc="29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70" dirty="0">
                <a:solidFill>
                  <a:srgbClr val="B20000"/>
                </a:solidFill>
                <a:latin typeface="Arial"/>
                <a:cs typeface="Arial"/>
              </a:rPr>
              <a:t>Column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-75" dirty="0">
                <a:solidFill>
                  <a:srgbClr val="B20000"/>
                </a:solidFill>
                <a:latin typeface="Arial"/>
                <a:cs typeface="Arial"/>
              </a:rPr>
              <a:t>Spans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19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91178" y="2426723"/>
            <a:ext cx="2275810" cy="24383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8152A3-518C-4057-A233-B5D52A9FB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783590">
              <a:lnSpc>
                <a:spcPct val="100000"/>
              </a:lnSpc>
            </a:pPr>
            <a:r>
              <a:rPr sz="2950" b="1" spc="80" dirty="0">
                <a:solidFill>
                  <a:srgbClr val="B20000"/>
                </a:solidFill>
                <a:latin typeface="Arial"/>
                <a:cs typeface="Arial"/>
              </a:rPr>
              <a:t>Audio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15" dirty="0">
                <a:solidFill>
                  <a:srgbClr val="B20000"/>
                </a:solidFill>
                <a:latin typeface="Arial"/>
                <a:cs typeface="Arial"/>
              </a:rPr>
              <a:t>and</a:t>
            </a:r>
            <a:r>
              <a:rPr sz="2950" b="1" spc="29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80" dirty="0">
                <a:solidFill>
                  <a:srgbClr val="B20000"/>
                </a:solidFill>
                <a:latin typeface="Arial"/>
                <a:cs typeface="Arial"/>
              </a:rPr>
              <a:t>Video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35" dirty="0">
                <a:solidFill>
                  <a:srgbClr val="B20000"/>
                </a:solidFill>
                <a:latin typeface="Arial"/>
                <a:cs typeface="Arial"/>
              </a:rPr>
              <a:t>for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70" dirty="0">
                <a:solidFill>
                  <a:srgbClr val="B20000"/>
                </a:solidFill>
                <a:latin typeface="Arial"/>
                <a:cs typeface="Arial"/>
              </a:rPr>
              <a:t>the</a:t>
            </a:r>
            <a:r>
              <a:rPr sz="2950" b="1" spc="29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385" dirty="0">
                <a:solidFill>
                  <a:srgbClr val="B20000"/>
                </a:solidFill>
                <a:latin typeface="Arial"/>
                <a:cs typeface="Arial"/>
              </a:rPr>
              <a:t>W</a:t>
            </a:r>
            <a:r>
              <a:rPr sz="2950" b="1" spc="-35" dirty="0">
                <a:solidFill>
                  <a:srgbClr val="B20000"/>
                </a:solidFill>
                <a:latin typeface="Arial"/>
                <a:cs typeface="Arial"/>
              </a:rPr>
              <a:t>eb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2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40191" y="1727151"/>
            <a:ext cx="7587615" cy="29210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4955" marR="1270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50" dirty="0">
                <a:solidFill>
                  <a:srgbClr val="000072"/>
                </a:solidFill>
                <a:latin typeface="Arial"/>
                <a:cs typeface="Arial"/>
              </a:rPr>
              <a:t>Prior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8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HTML5,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there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-165" dirty="0">
                <a:solidFill>
                  <a:srgbClr val="000072"/>
                </a:solidFill>
                <a:latin typeface="Arial"/>
                <a:cs typeface="Arial"/>
              </a:rPr>
              <a:t>as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no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standard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8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depl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8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audio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or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video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-100" dirty="0">
                <a:solidFill>
                  <a:srgbClr val="000072"/>
                </a:solidFill>
                <a:latin typeface="Arial"/>
                <a:cs typeface="Arial"/>
              </a:rPr>
              <a:t>ebpage.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Char char="•"/>
            </a:pPr>
            <a:endParaRPr sz="1100" dirty="0"/>
          </a:p>
          <a:p>
            <a:pPr marL="274955" marR="38608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-100" dirty="0">
                <a:solidFill>
                  <a:srgbClr val="000072"/>
                </a:solidFill>
                <a:latin typeface="Arial"/>
                <a:cs typeface="Arial"/>
              </a:rPr>
              <a:t>Users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need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5" dirty="0">
                <a:solidFill>
                  <a:srgbClr val="000072"/>
                </a:solidFill>
                <a:latin typeface="Arial"/>
                <a:cs typeface="Arial"/>
              </a:rPr>
              <a:t>install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plug-ins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pl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differe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5" dirty="0">
                <a:solidFill>
                  <a:srgbClr val="000072"/>
                </a:solidFill>
                <a:latin typeface="Arial"/>
                <a:cs typeface="Arial"/>
              </a:rPr>
              <a:t>media. 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95" dirty="0">
                <a:solidFill>
                  <a:srgbClr val="000072"/>
                </a:solidFill>
                <a:latin typeface="Arial"/>
                <a:cs typeface="Arial"/>
              </a:rPr>
              <a:t>It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-165" dirty="0">
                <a:solidFill>
                  <a:srgbClr val="000072"/>
                </a:solidFill>
                <a:latin typeface="Arial"/>
                <a:cs typeface="Arial"/>
              </a:rPr>
              <a:t>as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 hard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get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5" dirty="0">
                <a:solidFill>
                  <a:srgbClr val="000072"/>
                </a:solidFill>
                <a:latin typeface="Arial"/>
                <a:cs typeface="Arial"/>
              </a:rPr>
              <a:t>media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pl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correctly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differe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br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ws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ers.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Char char="•"/>
            </a:pPr>
            <a:endParaRPr sz="1100" dirty="0"/>
          </a:p>
          <a:p>
            <a:pPr marL="274955" marR="1270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105" dirty="0">
                <a:solidFill>
                  <a:srgbClr val="000072"/>
                </a:solidFill>
                <a:latin typeface="Arial"/>
                <a:cs typeface="Arial"/>
              </a:rPr>
              <a:t>HTML5 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tr</a:t>
            </a:r>
            <a:r>
              <a:rPr sz="2050" spc="17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d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uce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2050" spc="10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ts</a:t>
            </a:r>
            <a:r>
              <a:rPr sz="2050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audio</a:t>
            </a:r>
            <a:r>
              <a:rPr sz="2050" spc="-55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0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video</a:t>
            </a:r>
            <a:r>
              <a:rPr sz="2050" spc="-55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pr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viding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20" dirty="0">
                <a:solidFill>
                  <a:srgbClr val="000072"/>
                </a:solidFill>
                <a:latin typeface="Arial"/>
                <a:cs typeface="Arial"/>
              </a:rPr>
              <a:t>easy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lac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standard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sound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video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135" dirty="0">
                <a:solidFill>
                  <a:srgbClr val="000072"/>
                </a:solidFill>
                <a:latin typeface="Arial"/>
                <a:cs typeface="Arial"/>
              </a:rPr>
              <a:t>pages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that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will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ork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on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all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platforms.</a:t>
            </a:r>
            <a:endParaRPr sz="2050" dirty="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513E40-F3FE-42F1-91A7-13BBEA915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262" y="905817"/>
            <a:ext cx="6776084" cy="56883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&lt;table style="width: 120px; text-align: center"&gt;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&lt;tbody&gt;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&lt;tr&gt;&lt;td colspan="2"</a:t>
            </a:r>
            <a:endParaRPr sz="2050" dirty="0">
              <a:latin typeface="Courier New"/>
              <a:cs typeface="Courier New"/>
            </a:endParaRPr>
          </a:p>
          <a:p>
            <a:pPr marL="14986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style="background-color:red; height:40px"&gt;A&lt;/td&gt;</a:t>
            </a:r>
            <a:endParaRPr sz="2050" dirty="0">
              <a:latin typeface="Courier New"/>
              <a:cs typeface="Courier New"/>
            </a:endParaRPr>
          </a:p>
          <a:p>
            <a:pPr marL="14986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&lt;td rowspan="2"</a:t>
            </a:r>
            <a:endParaRPr sz="2050" dirty="0">
              <a:latin typeface="Courier New"/>
              <a:cs typeface="Courier New"/>
            </a:endParaRPr>
          </a:p>
          <a:p>
            <a:pPr marL="14986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style="background-color: cyan"&gt;B&lt;/td&gt;&lt;/tr&gt;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&lt;tr&gt;&lt;td rowspan="2"</a:t>
            </a:r>
            <a:endParaRPr sz="2050" dirty="0">
              <a:latin typeface="Courier New"/>
              <a:cs typeface="Courier New"/>
            </a:endParaRPr>
          </a:p>
          <a:p>
            <a:pPr marL="14986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style="background-color: yellow"&gt;C&lt;/td&gt;</a:t>
            </a:r>
            <a:endParaRPr sz="2050" dirty="0">
              <a:latin typeface="Courier New"/>
              <a:cs typeface="Courier New"/>
            </a:endParaRPr>
          </a:p>
          <a:p>
            <a:pPr marL="287655" marR="1114425" indent="-137795">
              <a:lnSpc>
                <a:spcPct val="1189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&lt;td style="background-color: green; color: white; height: 40px"&gt;D&lt;/td&gt;&lt;/tr&gt;</a:t>
            </a:r>
            <a:endParaRPr sz="2050" dirty="0">
              <a:latin typeface="Courier New"/>
              <a:cs typeface="Courier New"/>
            </a:endParaRPr>
          </a:p>
          <a:p>
            <a:pPr marL="287655" marR="2354580" indent="-275590">
              <a:lnSpc>
                <a:spcPct val="1189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&lt;tr&gt;&lt;td colspan="2" style="background-color: blue;</a:t>
            </a:r>
            <a:endParaRPr sz="2050" dirty="0">
              <a:latin typeface="Courier New"/>
              <a:cs typeface="Courier New"/>
            </a:endParaRPr>
          </a:p>
          <a:p>
            <a:pPr marL="287655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color: white; height: 40px"&gt;E&lt;/td&gt;&lt;/tr&gt;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&lt;/tbody&gt;&lt;/table&gt;</a:t>
            </a:r>
            <a:endParaRPr sz="2050" dirty="0">
              <a:latin typeface="Courier New"/>
              <a:cs typeface="Courier New"/>
            </a:endParaRPr>
          </a:p>
          <a:p>
            <a:pPr>
              <a:lnSpc>
                <a:spcPts val="600"/>
              </a:lnSpc>
              <a:spcBef>
                <a:spcPts val="22"/>
              </a:spcBef>
            </a:pPr>
            <a:endParaRPr sz="6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12700">
              <a:lnSpc>
                <a:spcPct val="100000"/>
              </a:lnSpc>
            </a:pP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b="1" spc="85" dirty="0">
                <a:solidFill>
                  <a:srgbClr val="000072"/>
                </a:solidFill>
                <a:latin typeface="Arial"/>
                <a:cs typeface="Arial"/>
                <a:hlinkClick r:id="rId2"/>
              </a:rPr>
              <a:t>Ex: </a:t>
            </a:r>
            <a:r>
              <a:rPr sz="2050" b="1" spc="-220" dirty="0">
                <a:solidFill>
                  <a:srgbClr val="000072"/>
                </a:solidFill>
                <a:latin typeface="Arial"/>
                <a:cs typeface="Arial"/>
                <a:hlinkClick r:id="rId2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  <a:hlinkClick r:id="rId2"/>
              </a:rPr>
              <a:t>Spans</a:t>
            </a:r>
            <a:endParaRPr sz="2050" dirty="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20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FF0396-E0E1-4517-AB4B-EBA37A519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685289">
              <a:lnSpc>
                <a:spcPct val="100000"/>
              </a:lnSpc>
            </a:pPr>
            <a:r>
              <a:rPr sz="2950" b="1" spc="15" dirty="0">
                <a:solidFill>
                  <a:srgbClr val="B20000"/>
                </a:solidFill>
                <a:latin typeface="Arial"/>
                <a:cs typeface="Arial"/>
              </a:rPr>
              <a:t>Rules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140" dirty="0">
                <a:solidFill>
                  <a:srgbClr val="B20000"/>
                </a:solidFill>
                <a:latin typeface="Arial"/>
                <a:cs typeface="Arial"/>
              </a:rPr>
              <a:t>b</a:t>
            </a:r>
            <a:r>
              <a:rPr sz="2950" b="1" spc="110" dirty="0">
                <a:solidFill>
                  <a:srgbClr val="B20000"/>
                </a:solidFill>
                <a:latin typeface="Arial"/>
                <a:cs typeface="Arial"/>
              </a:rPr>
              <a:t>e</a:t>
            </a:r>
            <a:r>
              <a:rPr sz="2950" b="1" spc="-25" dirty="0">
                <a:solidFill>
                  <a:srgbClr val="B20000"/>
                </a:solidFill>
                <a:latin typeface="Arial"/>
                <a:cs typeface="Arial"/>
              </a:rPr>
              <a:t>t</a:t>
            </a:r>
            <a:r>
              <a:rPr sz="2950" b="1" spc="15" dirty="0">
                <a:solidFill>
                  <a:srgbClr val="B20000"/>
                </a:solidFill>
                <a:latin typeface="Arial"/>
                <a:cs typeface="Arial"/>
              </a:rPr>
              <a:t>w</a:t>
            </a:r>
            <a:r>
              <a:rPr sz="2950" b="1" spc="-70" dirty="0">
                <a:solidFill>
                  <a:srgbClr val="B20000"/>
                </a:solidFill>
                <a:latin typeface="Arial"/>
                <a:cs typeface="Arial"/>
              </a:rPr>
              <a:t>een</a:t>
            </a:r>
            <a:r>
              <a:rPr sz="2950" b="1" spc="29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0" dirty="0">
                <a:solidFill>
                  <a:srgbClr val="B20000"/>
                </a:solidFill>
                <a:latin typeface="Arial"/>
                <a:cs typeface="Arial"/>
              </a:rPr>
              <a:t>Cells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21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40191" y="1727151"/>
            <a:ext cx="7454265" cy="203136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4955" marR="38481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border="1"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65" dirty="0">
                <a:solidFill>
                  <a:srgbClr val="000072"/>
                </a:solidFill>
                <a:latin typeface="Arial"/>
                <a:cs typeface="Arial"/>
              </a:rPr>
              <a:t>attribute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10" dirty="0">
                <a:solidFill>
                  <a:srgbClr val="000072"/>
                </a:solidFill>
                <a:latin typeface="Arial"/>
                <a:cs typeface="Arial"/>
              </a:rPr>
              <a:t>th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table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gi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es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5" dirty="0">
                <a:solidFill>
                  <a:srgbClr val="000072"/>
                </a:solidFill>
                <a:latin typeface="Arial"/>
                <a:cs typeface="Arial"/>
              </a:rPr>
              <a:t>rules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 separating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all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cells.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Char char="•"/>
            </a:pPr>
            <a:endParaRPr sz="1100"/>
          </a:p>
          <a:p>
            <a:pPr marL="274955" marR="1270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-85" dirty="0">
                <a:solidFill>
                  <a:srgbClr val="000072"/>
                </a:solidFill>
                <a:latin typeface="Arial"/>
                <a:cs typeface="Arial"/>
              </a:rPr>
              <a:t>F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only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ertical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rules,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only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horizo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75" dirty="0">
                <a:solidFill>
                  <a:srgbClr val="000072"/>
                </a:solidFill>
                <a:latin typeface="Arial"/>
                <a:cs typeface="Arial"/>
              </a:rPr>
              <a:t>tal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rules,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40" dirty="0">
                <a:solidFill>
                  <a:srgbClr val="000072"/>
                </a:solidFill>
                <a:latin typeface="Arial"/>
                <a:cs typeface="Arial"/>
              </a:rPr>
              <a:t>some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other 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design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table,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45" dirty="0">
                <a:solidFill>
                  <a:srgbClr val="000072"/>
                </a:solidFill>
                <a:latin typeface="Arial"/>
                <a:cs typeface="Arial"/>
              </a:rPr>
              <a:t>use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border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10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yle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pr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45" dirty="0">
                <a:solidFill>
                  <a:srgbClr val="000072"/>
                </a:solidFill>
                <a:latin typeface="Arial"/>
                <a:cs typeface="Arial"/>
              </a:rPr>
              <a:t>er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on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individual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cells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piece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together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20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desired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5" dirty="0">
                <a:solidFill>
                  <a:srgbClr val="000072"/>
                </a:solidFill>
                <a:latin typeface="Arial"/>
                <a:cs typeface="Arial"/>
              </a:rPr>
              <a:t>rules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05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table.</a:t>
            </a:r>
            <a:endParaRPr sz="205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6098E7-25F4-4E3D-B0C0-76463E39B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685289">
              <a:lnSpc>
                <a:spcPct val="100000"/>
              </a:lnSpc>
            </a:pPr>
            <a:r>
              <a:rPr lang="en-US" sz="2950" b="1" spc="15" dirty="0">
                <a:solidFill>
                  <a:srgbClr val="B20000"/>
                </a:solidFill>
                <a:latin typeface="Arial"/>
                <a:cs typeface="Arial"/>
              </a:rPr>
              <a:t>Table Nesting</a:t>
            </a:r>
            <a:endParaRPr sz="29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22</a:t>
            </a:fld>
            <a:endParaRPr sz="1000">
              <a:latin typeface="Arial"/>
              <a:cs typeface="Arial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E9584F-F26B-4209-9DA4-DA86EE54FA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595" y="1555645"/>
            <a:ext cx="8271268" cy="239054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68954F4-9972-4A14-8F5C-B8D21B021153}"/>
              </a:ext>
            </a:extLst>
          </p:cNvPr>
          <p:cNvSpPr/>
          <p:nvPr/>
        </p:nvSpPr>
        <p:spPr>
          <a:xfrm>
            <a:off x="2209800" y="5976257"/>
            <a:ext cx="25143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0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lang="en-US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b="1" spc="85" dirty="0">
                <a:solidFill>
                  <a:srgbClr val="000072"/>
                </a:solidFill>
                <a:latin typeface="Arial"/>
                <a:cs typeface="Arial"/>
                <a:hlinkClick r:id="rId3"/>
              </a:rPr>
              <a:t>Ex:</a:t>
            </a:r>
            <a:r>
              <a:rPr lang="en-US" spc="85" dirty="0">
                <a:solidFill>
                  <a:srgbClr val="000072"/>
                </a:solidFill>
                <a:latin typeface="Arial"/>
                <a:cs typeface="Arial"/>
                <a:hlinkClick r:id="rId3"/>
              </a:rPr>
              <a:t>TableNest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3FBF0F3-E64F-449B-A821-6831E88E8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  <p:extLst>
      <p:ext uri="{BB962C8B-B14F-4D97-AF65-F5344CB8AC3E}">
        <p14:creationId xmlns:p14="http://schemas.microsoft.com/office/powerpoint/2010/main" val="9590674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685289">
              <a:lnSpc>
                <a:spcPct val="100000"/>
              </a:lnSpc>
            </a:pPr>
            <a:r>
              <a:rPr lang="en-US" sz="2950" b="1" spc="15" dirty="0">
                <a:solidFill>
                  <a:srgbClr val="B20000"/>
                </a:solidFill>
                <a:latin typeface="Arial"/>
                <a:cs typeface="Arial"/>
              </a:rPr>
              <a:t>Table Based Layout</a:t>
            </a:r>
            <a:endParaRPr sz="29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23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8954F4-9972-4A14-8F5C-B8D21B021153}"/>
              </a:ext>
            </a:extLst>
          </p:cNvPr>
          <p:cNvSpPr/>
          <p:nvPr/>
        </p:nvSpPr>
        <p:spPr>
          <a:xfrm>
            <a:off x="2209800" y="5976257"/>
            <a:ext cx="2769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0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lang="en-US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b="1" spc="85" dirty="0">
                <a:solidFill>
                  <a:srgbClr val="000072"/>
                </a:solidFill>
                <a:latin typeface="Arial"/>
                <a:cs typeface="Arial"/>
                <a:hlinkClick r:id="rId2"/>
              </a:rPr>
              <a:t>Ex:</a:t>
            </a:r>
            <a:r>
              <a:rPr lang="en-US" spc="85" dirty="0">
                <a:solidFill>
                  <a:srgbClr val="000072"/>
                </a:solidFill>
                <a:latin typeface="Arial"/>
                <a:cs typeface="Arial"/>
                <a:hlinkClick r:id="rId2"/>
              </a:rPr>
              <a:t>TableLayout</a:t>
            </a:r>
            <a:endParaRPr lang="en-US" dirty="0">
              <a:latin typeface="Courier New"/>
              <a:cs typeface="Courier New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86498DD-6B6C-4855-AB50-ABE87FA776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" y="1916114"/>
            <a:ext cx="9086850" cy="3648075"/>
          </a:xfrm>
          <a:prstGeom prst="rect">
            <a:avLst/>
          </a:pr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648CEB8-8948-432A-9C3F-31D9A3F66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  <p:extLst>
      <p:ext uri="{BB962C8B-B14F-4D97-AF65-F5344CB8AC3E}">
        <p14:creationId xmlns:p14="http://schemas.microsoft.com/office/powerpoint/2010/main" val="22867258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777875">
              <a:lnSpc>
                <a:spcPct val="100000"/>
              </a:lnSpc>
            </a:pPr>
            <a:r>
              <a:rPr sz="2950" b="1" spc="385" dirty="0">
                <a:solidFill>
                  <a:srgbClr val="B20000"/>
                </a:solidFill>
                <a:latin typeface="Arial"/>
                <a:cs typeface="Arial"/>
              </a:rPr>
              <a:t>W</a:t>
            </a:r>
            <a:r>
              <a:rPr sz="2950" b="1" spc="-55" dirty="0">
                <a:solidFill>
                  <a:srgbClr val="B20000"/>
                </a:solidFill>
                <a:latin typeface="Arial"/>
                <a:cs typeface="Arial"/>
              </a:rPr>
              <a:t>ebpage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75" dirty="0">
                <a:solidFill>
                  <a:srgbClr val="B20000"/>
                </a:solidFill>
                <a:latin typeface="Arial"/>
                <a:cs typeface="Arial"/>
              </a:rPr>
              <a:t>Character</a:t>
            </a:r>
            <a:r>
              <a:rPr sz="2950" b="1" spc="30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0" dirty="0">
                <a:solidFill>
                  <a:srgbClr val="B20000"/>
                </a:solidFill>
                <a:latin typeface="Arial"/>
                <a:cs typeface="Arial"/>
              </a:rPr>
              <a:t>Enc</a:t>
            </a:r>
            <a:r>
              <a:rPr sz="2950" b="1" spc="95" dirty="0">
                <a:solidFill>
                  <a:srgbClr val="B20000"/>
                </a:solidFill>
                <a:latin typeface="Arial"/>
                <a:cs typeface="Arial"/>
              </a:rPr>
              <a:t>o</a:t>
            </a:r>
            <a:r>
              <a:rPr sz="2950" b="1" spc="15" dirty="0">
                <a:solidFill>
                  <a:srgbClr val="B20000"/>
                </a:solidFill>
                <a:latin typeface="Arial"/>
                <a:cs typeface="Arial"/>
              </a:rPr>
              <a:t>ding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24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40191" y="1721421"/>
            <a:ext cx="7484109" cy="50399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4955" marR="60325" indent="-262890">
              <a:lnSpc>
                <a:spcPct val="1185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ASC</a:t>
            </a:r>
            <a:r>
              <a:rPr sz="2050" spc="7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I,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sup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ported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regular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English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k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ey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oards,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co</a:t>
            </a:r>
            <a:r>
              <a:rPr sz="2050" spc="-13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tains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only</a:t>
            </a:r>
            <a:r>
              <a:rPr sz="2050" spc="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128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haracters.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23"/>
              </a:spcBef>
              <a:buClr>
                <a:srgbClr val="000072"/>
              </a:buClr>
              <a:buFont typeface="Arial"/>
              <a:buChar char="•"/>
            </a:pPr>
            <a:endParaRPr sz="1100"/>
          </a:p>
          <a:p>
            <a:pPr marL="274955" marR="710565" indent="-262890">
              <a:lnSpc>
                <a:spcPct val="1185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150" dirty="0">
                <a:solidFill>
                  <a:srgbClr val="000072"/>
                </a:solidFill>
                <a:latin typeface="Arial"/>
                <a:cs typeface="Arial"/>
              </a:rPr>
              <a:t>HTML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65" dirty="0">
                <a:solidFill>
                  <a:srgbClr val="000072"/>
                </a:solidFill>
                <a:latin typeface="Arial"/>
                <a:cs typeface="Arial"/>
              </a:rPr>
              <a:t>uses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Uni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ersal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Character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Set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0" dirty="0">
                <a:solidFill>
                  <a:srgbClr val="000072"/>
                </a:solidFill>
                <a:latin typeface="Arial"/>
                <a:cs typeface="Arial"/>
              </a:rPr>
              <a:t>(UCS),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Uni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de,</a:t>
            </a: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 defined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" dirty="0">
                <a:solidFill>
                  <a:srgbClr val="000072"/>
                </a:solidFill>
                <a:latin typeface="Arial"/>
                <a:cs typeface="Arial"/>
              </a:rPr>
              <a:t>ISO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106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46.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23"/>
              </a:spcBef>
              <a:buClr>
                <a:srgbClr val="000072"/>
              </a:buClr>
              <a:buFont typeface="Arial"/>
              <a:buChar char="•"/>
            </a:pPr>
            <a:endParaRPr sz="1100"/>
          </a:p>
          <a:p>
            <a:pPr marL="274955" marR="12700" indent="-262890">
              <a:lnSpc>
                <a:spcPct val="1185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UCS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co</a:t>
            </a:r>
            <a:r>
              <a:rPr sz="2050" spc="-13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tain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haracters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from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most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kn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wn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5" dirty="0">
                <a:solidFill>
                  <a:srgbClr val="000072"/>
                </a:solidFill>
                <a:latin typeface="Arial"/>
                <a:cs typeface="Arial"/>
              </a:rPr>
              <a:t>languages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5" dirty="0">
                <a:solidFill>
                  <a:srgbClr val="000072"/>
                </a:solidFill>
                <a:latin typeface="Arial"/>
                <a:cs typeface="Arial"/>
              </a:rPr>
              <a:t>arranged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linear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20" dirty="0">
                <a:solidFill>
                  <a:srgbClr val="000072"/>
                </a:solidFill>
                <a:latin typeface="Arial"/>
                <a:cs typeface="Arial"/>
              </a:rPr>
              <a:t>sequence. </a:t>
            </a:r>
            <a:r>
              <a:rPr sz="2050" spc="-21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Ea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haracter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has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de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osition.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ASC</a:t>
            </a:r>
            <a:r>
              <a:rPr sz="2050" spc="7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17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haracters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are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95" dirty="0">
                <a:solidFill>
                  <a:srgbClr val="000072"/>
                </a:solidFill>
                <a:latin typeface="Arial"/>
                <a:cs typeface="Arial"/>
              </a:rPr>
              <a:t>assigned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ositions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95" dirty="0">
                <a:solidFill>
                  <a:srgbClr val="000072"/>
                </a:solidFill>
                <a:latin typeface="Arial"/>
                <a:cs typeface="Arial"/>
              </a:rPr>
              <a:t>0–127.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23"/>
              </a:spcBef>
              <a:buClr>
                <a:srgbClr val="000072"/>
              </a:buClr>
              <a:buFont typeface="Arial"/>
              <a:buChar char="•"/>
            </a:pPr>
            <a:endParaRPr sz="1100"/>
          </a:p>
          <a:p>
            <a:pPr marL="274955" marR="116205" indent="-262890">
              <a:lnSpc>
                <a:spcPct val="1185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0" dirty="0">
                <a:solidFill>
                  <a:srgbClr val="000072"/>
                </a:solidFill>
                <a:latin typeface="Arial"/>
                <a:cs typeface="Arial"/>
              </a:rPr>
              <a:t>HTML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d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cume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co</a:t>
            </a:r>
            <a:r>
              <a:rPr sz="2050" spc="-14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taining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UCS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haracters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can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enc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ded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differe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-85" dirty="0">
                <a:solidFill>
                  <a:srgbClr val="000072"/>
                </a:solidFill>
                <a:latin typeface="Arial"/>
                <a:cs typeface="Arial"/>
              </a:rPr>
              <a:t>ys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when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stored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65" dirty="0">
                <a:solidFill>
                  <a:srgbClr val="000072"/>
                </a:solidFill>
                <a:latin typeface="Arial"/>
                <a:cs typeface="Arial"/>
              </a:rPr>
              <a:t>as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file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5" dirty="0">
                <a:solidFill>
                  <a:srgbClr val="000072"/>
                </a:solidFill>
                <a:latin typeface="Arial"/>
                <a:cs typeface="Arial"/>
              </a:rPr>
              <a:t>transmitted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er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5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ternet.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23"/>
              </a:spcBef>
              <a:buClr>
                <a:srgbClr val="000072"/>
              </a:buClr>
              <a:buFont typeface="Arial"/>
              <a:buChar char="•"/>
            </a:pPr>
            <a:endParaRPr sz="1100"/>
          </a:p>
          <a:p>
            <a:pPr marL="274955" marR="121920" indent="-262890">
              <a:lnSpc>
                <a:spcPct val="1185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UTF-8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yte-orie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ted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" dirty="0">
                <a:solidFill>
                  <a:srgbClr val="000072"/>
                </a:solidFill>
                <a:latin typeface="Arial"/>
                <a:cs typeface="Arial"/>
              </a:rPr>
              <a:t>Unic</a:t>
            </a:r>
            <a:r>
              <a:rPr sz="2050" spc="4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de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transformation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format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that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opular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155" dirty="0">
                <a:solidFill>
                  <a:srgbClr val="000072"/>
                </a:solidFill>
                <a:latin typeface="Arial"/>
                <a:cs typeface="Arial"/>
              </a:rPr>
              <a:t>ecause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its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ASC</a:t>
            </a:r>
            <a:r>
              <a:rPr sz="2050" spc="7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17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preserving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quali</a:t>
            </a:r>
            <a:r>
              <a:rPr sz="2050" spc="170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.</a:t>
            </a:r>
            <a:endParaRPr sz="205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073B4E-5086-42E5-A7BA-4F4F32520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994535">
              <a:lnSpc>
                <a:spcPct val="100000"/>
              </a:lnSpc>
            </a:pPr>
            <a:r>
              <a:rPr sz="2950" b="1" spc="280" dirty="0">
                <a:solidFill>
                  <a:srgbClr val="B20000"/>
                </a:solidFill>
                <a:latin typeface="Arial"/>
                <a:cs typeface="Arial"/>
              </a:rPr>
              <a:t>UTF-8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0" dirty="0">
                <a:solidFill>
                  <a:srgbClr val="B20000"/>
                </a:solidFill>
                <a:latin typeface="Arial"/>
                <a:cs typeface="Arial"/>
              </a:rPr>
              <a:t>Enc</a:t>
            </a:r>
            <a:r>
              <a:rPr sz="2950" b="1" spc="95" dirty="0">
                <a:solidFill>
                  <a:srgbClr val="B20000"/>
                </a:solidFill>
                <a:latin typeface="Arial"/>
                <a:cs typeface="Arial"/>
              </a:rPr>
              <a:t>o</a:t>
            </a:r>
            <a:r>
              <a:rPr sz="2950" b="1" spc="15" dirty="0">
                <a:solidFill>
                  <a:srgbClr val="B20000"/>
                </a:solidFill>
                <a:latin typeface="Arial"/>
                <a:cs typeface="Arial"/>
              </a:rPr>
              <a:t>ding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25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262" y="1752299"/>
            <a:ext cx="7597775" cy="3674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UTF-8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represe</a:t>
            </a:r>
            <a:r>
              <a:rPr sz="2050" spc="-14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ts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</a:pPr>
            <a:endParaRPr sz="1100"/>
          </a:p>
          <a:p>
            <a:pPr marL="484505" marR="1270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484505" algn="l"/>
              </a:tabLst>
            </a:pP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ASC</a:t>
            </a:r>
            <a:r>
              <a:rPr sz="2050" spc="7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17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haracters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(c</a:t>
            </a:r>
            <a:r>
              <a:rPr sz="2050" spc="1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de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ositions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0–127)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with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l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ow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er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7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bits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1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yte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(single-</a:t>
            </a:r>
            <a:r>
              <a:rPr sz="2050" spc="-8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yte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de)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2"/>
              </a:spcBef>
              <a:buClr>
                <a:srgbClr val="000072"/>
              </a:buClr>
              <a:buFont typeface="Arial"/>
              <a:buChar char="•"/>
            </a:pPr>
            <a:endParaRPr sz="600"/>
          </a:p>
          <a:p>
            <a:pPr>
              <a:lnSpc>
                <a:spcPts val="1000"/>
              </a:lnSpc>
              <a:buClr>
                <a:srgbClr val="000072"/>
              </a:buClr>
              <a:buFont typeface="Arial"/>
              <a:buChar char="•"/>
            </a:pPr>
            <a:endParaRPr sz="1000"/>
          </a:p>
          <a:p>
            <a:pPr marL="484505" indent="-262890">
              <a:lnSpc>
                <a:spcPct val="100000"/>
              </a:lnSpc>
              <a:buClr>
                <a:srgbClr val="000072"/>
              </a:buClr>
              <a:buFont typeface="Arial"/>
              <a:buChar char="•"/>
              <a:tabLst>
                <a:tab pos="484505" algn="l"/>
              </a:tabLst>
            </a:pP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de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ositions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128–2047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with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2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ytes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2"/>
              </a:spcBef>
              <a:buClr>
                <a:srgbClr val="000072"/>
              </a:buClr>
              <a:buFont typeface="Arial"/>
              <a:buChar char="•"/>
            </a:pPr>
            <a:endParaRPr sz="600"/>
          </a:p>
          <a:p>
            <a:pPr>
              <a:lnSpc>
                <a:spcPts val="1000"/>
              </a:lnSpc>
              <a:buClr>
                <a:srgbClr val="000072"/>
              </a:buClr>
              <a:buFont typeface="Arial"/>
              <a:buChar char="•"/>
            </a:pPr>
            <a:endParaRPr sz="1000"/>
          </a:p>
          <a:p>
            <a:pPr marL="484505" indent="-262890">
              <a:lnSpc>
                <a:spcPct val="100000"/>
              </a:lnSpc>
              <a:buClr>
                <a:srgbClr val="000072"/>
              </a:buClr>
              <a:buFont typeface="Arial"/>
              <a:buChar char="•"/>
              <a:tabLst>
                <a:tab pos="484505" algn="l"/>
              </a:tabLst>
            </a:pP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de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ositions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2048–65536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with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3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ytes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2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UTF-8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recommended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enc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ding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-120" dirty="0">
                <a:solidFill>
                  <a:srgbClr val="000072"/>
                </a:solidFill>
                <a:latin typeface="Arial"/>
                <a:cs typeface="Arial"/>
              </a:rPr>
              <a:t>ebpages.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48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&lt;meta charset="utf-8" /&gt;</a:t>
            </a:r>
            <a:endParaRPr sz="2050">
              <a:latin typeface="Courier New"/>
              <a:cs typeface="Courier New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C9174E-A0F3-4C97-8FBE-CEDE1550F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77889" y="970546"/>
            <a:ext cx="5901055" cy="7772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956435" marR="12700" indent="-1944370">
              <a:lnSpc>
                <a:spcPts val="2930"/>
              </a:lnSpc>
            </a:pPr>
            <a:r>
              <a:rPr sz="2950" b="1" spc="100" dirty="0">
                <a:solidFill>
                  <a:srgbClr val="B20000"/>
                </a:solidFill>
                <a:latin typeface="Arial"/>
                <a:cs typeface="Arial"/>
              </a:rPr>
              <a:t>Numeric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15" dirty="0">
                <a:solidFill>
                  <a:srgbClr val="B20000"/>
                </a:solidFill>
                <a:latin typeface="Arial"/>
                <a:cs typeface="Arial"/>
              </a:rPr>
              <a:t>and</a:t>
            </a:r>
            <a:r>
              <a:rPr sz="2950" b="1" spc="29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95" dirty="0">
                <a:solidFill>
                  <a:srgbClr val="B20000"/>
                </a:solidFill>
                <a:latin typeface="Arial"/>
                <a:cs typeface="Arial"/>
              </a:rPr>
              <a:t>Named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75" dirty="0">
                <a:solidFill>
                  <a:srgbClr val="B20000"/>
                </a:solidFill>
                <a:latin typeface="Arial"/>
                <a:cs typeface="Arial"/>
              </a:rPr>
              <a:t>Character</a:t>
            </a:r>
            <a:r>
              <a:rPr sz="2950" b="1" spc="4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-35" dirty="0">
                <a:solidFill>
                  <a:srgbClr val="B20000"/>
                </a:solidFill>
                <a:latin typeface="Arial"/>
                <a:cs typeface="Arial"/>
              </a:rPr>
              <a:t>References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26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40191" y="2098727"/>
            <a:ext cx="7548245" cy="43808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4955" marR="1270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dirty="0">
                <a:solidFill>
                  <a:srgbClr val="000072"/>
                </a:solidFill>
                <a:latin typeface="Arial"/>
                <a:cs typeface="Arial"/>
              </a:rPr>
              <a:t>On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computer,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70" dirty="0">
                <a:solidFill>
                  <a:srgbClr val="000072"/>
                </a:solidFill>
                <a:latin typeface="Arial"/>
                <a:cs typeface="Arial"/>
              </a:rPr>
              <a:t>it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harder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35" dirty="0">
                <a:solidFill>
                  <a:srgbClr val="000072"/>
                </a:solidFill>
                <a:latin typeface="Arial"/>
                <a:cs typeface="Arial"/>
              </a:rPr>
              <a:t>ter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non-ASC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17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haracters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3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d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cume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110" dirty="0">
                <a:solidFill>
                  <a:srgbClr val="000072"/>
                </a:solidFill>
                <a:latin typeface="Arial"/>
                <a:cs typeface="Arial"/>
              </a:rPr>
              <a:t>t.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Char char="•"/>
            </a:pPr>
            <a:endParaRPr sz="1100"/>
          </a:p>
          <a:p>
            <a:pPr marL="274955" marR="212725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With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alternati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35" dirty="0">
                <a:solidFill>
                  <a:srgbClr val="000072"/>
                </a:solidFill>
                <a:latin typeface="Arial"/>
                <a:cs typeface="Arial"/>
              </a:rPr>
              <a:t>input</a:t>
            </a:r>
            <a:r>
              <a:rPr sz="2050" i="1" spc="1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50" dirty="0">
                <a:solidFill>
                  <a:srgbClr val="000072"/>
                </a:solidFill>
                <a:latin typeface="Arial"/>
                <a:cs typeface="Arial"/>
              </a:rPr>
              <a:t>meth</a:t>
            </a:r>
            <a:r>
              <a:rPr sz="2050" i="1" spc="-204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i="1" spc="-145" dirty="0">
                <a:solidFill>
                  <a:srgbClr val="000072"/>
                </a:solidFill>
                <a:latin typeface="Arial"/>
                <a:cs typeface="Arial"/>
              </a:rPr>
              <a:t>ds</a:t>
            </a:r>
            <a:r>
              <a:rPr sz="2050" spc="-145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40" dirty="0">
                <a:solidFill>
                  <a:srgbClr val="000072"/>
                </a:solidFill>
                <a:latin typeface="Arial"/>
                <a:cs typeface="Arial"/>
              </a:rPr>
              <a:t>some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learning,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aract</a:t>
            </a:r>
            <a:r>
              <a:rPr sz="2050" spc="-45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spc="10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from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differe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5" dirty="0">
                <a:solidFill>
                  <a:srgbClr val="000072"/>
                </a:solidFill>
                <a:latin typeface="Arial"/>
                <a:cs typeface="Arial"/>
              </a:rPr>
              <a:t>languages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0" dirty="0">
                <a:solidFill>
                  <a:srgbClr val="000072"/>
                </a:solidFill>
                <a:latin typeface="Arial"/>
                <a:cs typeface="Arial"/>
              </a:rPr>
              <a:t>UNICODE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haracters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can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 e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tered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d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cume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ts.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Char char="•"/>
            </a:pPr>
            <a:endParaRPr sz="1100"/>
          </a:p>
          <a:p>
            <a:pPr marL="274955" marR="34163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150" dirty="0">
                <a:solidFill>
                  <a:srgbClr val="000072"/>
                </a:solidFill>
                <a:latin typeface="Arial"/>
                <a:cs typeface="Arial"/>
              </a:rPr>
              <a:t>HTML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Numeric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Named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Character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References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pr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vide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haracter-set-inde</a:t>
            </a:r>
            <a:r>
              <a:rPr sz="2050" spc="50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95" dirty="0">
                <a:solidFill>
                  <a:srgbClr val="000072"/>
                </a:solidFill>
                <a:latin typeface="Arial"/>
                <a:cs typeface="Arial"/>
              </a:rPr>
              <a:t>ende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45" dirty="0">
                <a:solidFill>
                  <a:srgbClr val="000072"/>
                </a:solidFill>
                <a:latin typeface="Arial"/>
                <a:cs typeface="Arial"/>
              </a:rPr>
              <a:t>use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0" dirty="0">
                <a:solidFill>
                  <a:srgbClr val="000072"/>
                </a:solidFill>
                <a:latin typeface="Arial"/>
                <a:cs typeface="Arial"/>
              </a:rPr>
              <a:t>UNICODE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haracters.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Char char="•"/>
            </a:pPr>
            <a:endParaRPr sz="1100"/>
          </a:p>
          <a:p>
            <a:pPr marL="274955" marR="122555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17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0" dirty="0">
                <a:solidFill>
                  <a:srgbClr val="000072"/>
                </a:solidFill>
                <a:latin typeface="Arial"/>
                <a:cs typeface="Arial"/>
              </a:rPr>
              <a:t>numeric</a:t>
            </a:r>
            <a:r>
              <a:rPr sz="2050" i="1" spc="17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90" dirty="0">
                <a:solidFill>
                  <a:srgbClr val="000072"/>
                </a:solidFill>
                <a:latin typeface="Arial"/>
                <a:cs typeface="Arial"/>
              </a:rPr>
              <a:t>cha</a:t>
            </a:r>
            <a:r>
              <a:rPr sz="2050" i="1" spc="75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i="1" spc="-10" dirty="0">
                <a:solidFill>
                  <a:srgbClr val="000072"/>
                </a:solidFill>
                <a:latin typeface="Arial"/>
                <a:cs typeface="Arial"/>
              </a:rPr>
              <a:t>acter</a:t>
            </a:r>
            <a:r>
              <a:rPr sz="2050" i="1" spc="16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75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i="1" spc="-114" dirty="0">
                <a:solidFill>
                  <a:srgbClr val="000072"/>
                </a:solidFill>
                <a:latin typeface="Arial"/>
                <a:cs typeface="Arial"/>
              </a:rPr>
              <a:t>efe</a:t>
            </a:r>
            <a:r>
              <a:rPr sz="2050" i="1" spc="75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i="1" spc="-95" dirty="0">
                <a:solidFill>
                  <a:srgbClr val="000072"/>
                </a:solidFill>
                <a:latin typeface="Arial"/>
                <a:cs typeface="Arial"/>
              </a:rPr>
              <a:t>en</a:t>
            </a:r>
            <a:r>
              <a:rPr sz="2050" i="1" spc="-195" dirty="0">
                <a:solidFill>
                  <a:srgbClr val="000072"/>
                </a:solidFill>
                <a:latin typeface="Arial"/>
                <a:cs typeface="Arial"/>
              </a:rPr>
              <a:t>ce</a:t>
            </a:r>
            <a:r>
              <a:rPr sz="2050" i="1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85" dirty="0">
                <a:solidFill>
                  <a:srgbClr val="000072"/>
                </a:solidFill>
                <a:latin typeface="Arial"/>
                <a:cs typeface="Arial"/>
              </a:rPr>
              <a:t>ecifies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de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165" dirty="0">
                <a:solidFill>
                  <a:srgbClr val="000072"/>
                </a:solidFill>
                <a:latin typeface="Arial"/>
                <a:cs typeface="Arial"/>
              </a:rPr>
              <a:t>os</a:t>
            </a:r>
            <a:r>
              <a:rPr sz="2050" spc="170" dirty="0">
                <a:solidFill>
                  <a:srgbClr val="000072"/>
                </a:solidFill>
                <a:latin typeface="Arial"/>
                <a:cs typeface="Arial"/>
              </a:rPr>
              <a:t>ition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with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 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notation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22"/>
              </a:spcBef>
            </a:pPr>
            <a:endParaRPr sz="1000"/>
          </a:p>
          <a:p>
            <a:pPr marL="274955">
              <a:lnSpc>
                <a:spcPct val="100000"/>
              </a:lnSpc>
              <a:tabLst>
                <a:tab pos="1824989" algn="l"/>
                <a:tab pos="2321560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&amp;#</a:t>
            </a:r>
            <a:r>
              <a:rPr sz="2050" i="1" spc="-35" dirty="0">
                <a:solidFill>
                  <a:srgbClr val="000072"/>
                </a:solidFill>
                <a:latin typeface="Arial"/>
                <a:cs typeface="Arial"/>
              </a:rPr>
              <a:t>decima</a:t>
            </a:r>
            <a:r>
              <a:rPr sz="2050" i="1" spc="-10" dirty="0">
                <a:solidFill>
                  <a:srgbClr val="000072"/>
                </a:solidFill>
                <a:latin typeface="Arial"/>
                <a:cs typeface="Arial"/>
              </a:rPr>
              <a:t>l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;	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or	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&amp;#x</a:t>
            </a:r>
            <a:r>
              <a:rPr sz="2050" i="1" spc="-55" dirty="0">
                <a:solidFill>
                  <a:srgbClr val="000072"/>
                </a:solidFill>
                <a:latin typeface="Arial"/>
                <a:cs typeface="Arial"/>
              </a:rPr>
              <a:t>hex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;</a:t>
            </a:r>
            <a:endParaRPr sz="2050">
              <a:latin typeface="Courier New"/>
              <a:cs typeface="Courier New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EC772-C8D7-4286-B979-3B0A14F87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950" b="1" spc="100" dirty="0">
                <a:solidFill>
                  <a:srgbClr val="B20000"/>
                </a:solidFill>
                <a:latin typeface="Arial"/>
                <a:cs typeface="Arial"/>
              </a:rPr>
              <a:t>Numeric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75" dirty="0">
                <a:solidFill>
                  <a:srgbClr val="B20000"/>
                </a:solidFill>
                <a:latin typeface="Arial"/>
                <a:cs typeface="Arial"/>
              </a:rPr>
              <a:t>Character</a:t>
            </a:r>
            <a:r>
              <a:rPr sz="2950" b="1" spc="30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0" dirty="0">
                <a:solidFill>
                  <a:srgbClr val="B20000"/>
                </a:solidFill>
                <a:latin typeface="Arial"/>
                <a:cs typeface="Arial"/>
              </a:rPr>
              <a:t>Reference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55" dirty="0">
                <a:solidFill>
                  <a:srgbClr val="B20000"/>
                </a:solidFill>
                <a:latin typeface="Arial"/>
                <a:cs typeface="Arial"/>
              </a:rPr>
              <a:t>Displ</a:t>
            </a:r>
            <a:r>
              <a:rPr sz="2950" b="1" spc="-20" dirty="0">
                <a:solidFill>
                  <a:srgbClr val="B20000"/>
                </a:solidFill>
                <a:latin typeface="Arial"/>
                <a:cs typeface="Arial"/>
              </a:rPr>
              <a:t>a</a:t>
            </a:r>
            <a:r>
              <a:rPr sz="2950" b="1" spc="110" dirty="0">
                <a:solidFill>
                  <a:srgbClr val="B20000"/>
                </a:solidFill>
                <a:latin typeface="Arial"/>
                <a:cs typeface="Arial"/>
              </a:rPr>
              <a:t>y</a:t>
            </a:r>
            <a:endParaRPr sz="295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27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97940" y="1923797"/>
            <a:ext cx="7462520" cy="31932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spcBef>
                <a:spcPts val="465"/>
              </a:spcBef>
            </a:pPr>
            <a:endParaRPr lang="en-US" sz="2050" spc="-50" dirty="0">
              <a:solidFill>
                <a:srgbClr val="000072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endParaRPr lang="en-US" sz="2050" spc="-50" dirty="0">
              <a:solidFill>
                <a:srgbClr val="000072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endParaRPr lang="en-US" sz="2050" spc="-50" dirty="0">
              <a:solidFill>
                <a:srgbClr val="000072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endParaRPr lang="en-US" sz="2050" spc="-50" dirty="0">
              <a:solidFill>
                <a:srgbClr val="000072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endParaRPr lang="en-US" sz="2050" spc="-50" dirty="0">
              <a:solidFill>
                <a:srgbClr val="000072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b="1" spc="85" dirty="0">
                <a:solidFill>
                  <a:srgbClr val="000072"/>
                </a:solidFill>
                <a:latin typeface="Arial"/>
                <a:cs typeface="Arial"/>
                <a:hlinkClick r:id="rId2"/>
              </a:rPr>
              <a:t>Ex: </a:t>
            </a:r>
            <a:r>
              <a:rPr sz="2050" b="1" spc="-220" dirty="0">
                <a:solidFill>
                  <a:srgbClr val="000072"/>
                </a:solidFill>
                <a:latin typeface="Arial"/>
                <a:cs typeface="Arial"/>
                <a:hlinkClick r:id="rId2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  <a:hlinkClick r:id="rId2"/>
              </a:rPr>
              <a:t>Chinese</a:t>
            </a:r>
            <a:endParaRPr sz="2050" dirty="0">
              <a:latin typeface="Courier New"/>
              <a:cs typeface="Courier New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B523DE0-D5EF-4C98-B695-A7D79B17F8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0683" y="4606798"/>
            <a:ext cx="5857875" cy="18764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596E642-F291-4041-991A-D5682DCC49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0200" y="1502464"/>
            <a:ext cx="5905500" cy="203835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BCA48A1-C3DA-4951-ADBB-C54A6C745649}"/>
              </a:ext>
            </a:extLst>
          </p:cNvPr>
          <p:cNvSpPr/>
          <p:nvPr/>
        </p:nvSpPr>
        <p:spPr>
          <a:xfrm>
            <a:off x="1290683" y="6658877"/>
            <a:ext cx="22531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pc="-50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lang="en-US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b="1" spc="85" dirty="0">
                <a:solidFill>
                  <a:srgbClr val="000072"/>
                </a:solidFill>
                <a:latin typeface="Arial"/>
                <a:cs typeface="Arial"/>
                <a:hlinkClick r:id="rId5"/>
              </a:rPr>
              <a:t>Ex: </a:t>
            </a:r>
            <a:r>
              <a:rPr lang="en-US" spc="85" dirty="0">
                <a:solidFill>
                  <a:srgbClr val="000072"/>
                </a:solidFill>
                <a:latin typeface="Arial"/>
                <a:cs typeface="Arial"/>
                <a:hlinkClick r:id="rId5"/>
              </a:rPr>
              <a:t>Korean</a:t>
            </a:r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FF6721F-EED3-485B-ABCD-CBAAD499A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57150" y="893584"/>
            <a:ext cx="3943350" cy="4826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950" b="1" spc="50" dirty="0">
                <a:solidFill>
                  <a:srgbClr val="B20000"/>
                </a:solidFill>
                <a:latin typeface="Arial"/>
                <a:cs typeface="Arial"/>
              </a:rPr>
              <a:t>Commercial</a:t>
            </a:r>
            <a:r>
              <a:rPr sz="2950" b="1" spc="30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35" dirty="0">
                <a:solidFill>
                  <a:srgbClr val="B20000"/>
                </a:solidFill>
                <a:latin typeface="Arial"/>
                <a:cs typeface="Arial"/>
              </a:rPr>
              <a:t>Sy</a:t>
            </a:r>
            <a:r>
              <a:rPr sz="2950" b="1" spc="-40" dirty="0">
                <a:solidFill>
                  <a:srgbClr val="B20000"/>
                </a:solidFill>
                <a:latin typeface="Arial"/>
                <a:cs typeface="Arial"/>
              </a:rPr>
              <a:t>m</a:t>
            </a:r>
            <a:r>
              <a:rPr sz="2950" b="1" spc="140" dirty="0">
                <a:solidFill>
                  <a:srgbClr val="B20000"/>
                </a:solidFill>
                <a:latin typeface="Arial"/>
                <a:cs typeface="Arial"/>
              </a:rPr>
              <a:t>b</a:t>
            </a:r>
            <a:r>
              <a:rPr sz="2950" b="1" spc="-130" dirty="0">
                <a:solidFill>
                  <a:srgbClr val="B20000"/>
                </a:solidFill>
                <a:latin typeface="Arial"/>
                <a:cs typeface="Arial"/>
              </a:rPr>
              <a:t>ols</a:t>
            </a:r>
            <a:endParaRPr sz="295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25773" y="2055148"/>
            <a:ext cx="7206727" cy="18016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262" y="4081027"/>
            <a:ext cx="2404745" cy="3390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b="1" spc="85" dirty="0">
                <a:solidFill>
                  <a:srgbClr val="000072"/>
                </a:solidFill>
                <a:latin typeface="Arial"/>
                <a:cs typeface="Arial"/>
                <a:hlinkClick r:id="rId3"/>
              </a:rPr>
              <a:t>Ex: </a:t>
            </a:r>
            <a:r>
              <a:rPr sz="2050" b="1" spc="-220" dirty="0">
                <a:solidFill>
                  <a:srgbClr val="000072"/>
                </a:solidFill>
                <a:latin typeface="Arial"/>
                <a:cs typeface="Arial"/>
                <a:hlinkClick r:id="rId3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  <a:hlinkClick r:id="rId3"/>
              </a:rPr>
              <a:t>Symbols</a:t>
            </a:r>
            <a:endParaRPr sz="2050" dirty="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28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A3C77E-D612-4CC6-925C-80DDE5C5E159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94419" y="893584"/>
            <a:ext cx="3469004" cy="4826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950" b="1" spc="75" dirty="0">
                <a:solidFill>
                  <a:srgbClr val="B20000"/>
                </a:solidFill>
                <a:latin typeface="Arial"/>
                <a:cs typeface="Arial"/>
              </a:rPr>
              <a:t>Character</a:t>
            </a:r>
            <a:r>
              <a:rPr sz="2950" b="1" spc="30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0" dirty="0">
                <a:solidFill>
                  <a:srgbClr val="B20000"/>
                </a:solidFill>
                <a:latin typeface="Arial"/>
                <a:cs typeface="Arial"/>
              </a:rPr>
              <a:t>Acce</a:t>
            </a:r>
            <a:r>
              <a:rPr sz="2950" b="1" spc="-90" dirty="0">
                <a:solidFill>
                  <a:srgbClr val="B20000"/>
                </a:solidFill>
                <a:latin typeface="Arial"/>
                <a:cs typeface="Arial"/>
              </a:rPr>
              <a:t>n</a:t>
            </a:r>
            <a:r>
              <a:rPr sz="2950" b="1" spc="-15" dirty="0">
                <a:solidFill>
                  <a:srgbClr val="B20000"/>
                </a:solidFill>
                <a:latin typeface="Arial"/>
                <a:cs typeface="Arial"/>
              </a:rPr>
              <a:t>ts</a:t>
            </a:r>
            <a:endParaRPr sz="295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84359" y="2426744"/>
            <a:ext cx="5689259" cy="1669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262" y="4320324"/>
            <a:ext cx="2404745" cy="3390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b="1" spc="85" dirty="0">
                <a:solidFill>
                  <a:srgbClr val="000072"/>
                </a:solidFill>
                <a:latin typeface="Arial"/>
                <a:cs typeface="Arial"/>
                <a:hlinkClick r:id="rId3"/>
              </a:rPr>
              <a:t>Ex: </a:t>
            </a:r>
            <a:r>
              <a:rPr sz="2050" b="1" spc="-220" dirty="0">
                <a:solidFill>
                  <a:srgbClr val="000072"/>
                </a:solidFill>
                <a:latin typeface="Arial"/>
                <a:cs typeface="Arial"/>
                <a:hlinkClick r:id="rId3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  <a:hlinkClick r:id="rId3"/>
              </a:rPr>
              <a:t>Accents</a:t>
            </a:r>
            <a:endParaRPr sz="2050" dirty="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29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34079C-EE2D-4C93-A86F-90C626DB2118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287905">
              <a:lnSpc>
                <a:spcPct val="100000"/>
              </a:lnSpc>
            </a:pPr>
            <a:r>
              <a:rPr sz="2950" b="1" spc="125" dirty="0">
                <a:solidFill>
                  <a:srgbClr val="B20000"/>
                </a:solidFill>
                <a:latin typeface="Arial"/>
                <a:cs typeface="Arial"/>
              </a:rPr>
              <a:t>Digital</a:t>
            </a:r>
            <a:r>
              <a:rPr sz="2950" b="1" spc="30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80" dirty="0">
                <a:solidFill>
                  <a:srgbClr val="B20000"/>
                </a:solidFill>
                <a:latin typeface="Arial"/>
                <a:cs typeface="Arial"/>
              </a:rPr>
              <a:t>Audio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3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40191" y="1690387"/>
            <a:ext cx="7587615" cy="51034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4955" marR="12700" indent="-262890">
              <a:lnSpc>
                <a:spcPct val="116199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audio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signal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naturally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co</a:t>
            </a:r>
            <a:r>
              <a:rPr sz="2050" spc="-14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80" dirty="0">
                <a:solidFill>
                  <a:srgbClr val="000072"/>
                </a:solidFill>
                <a:latin typeface="Arial"/>
                <a:cs typeface="Arial"/>
              </a:rPr>
              <a:t>ti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uous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frequency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amplitude. </a:t>
            </a:r>
            <a:r>
              <a:rPr sz="2050" spc="-21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" dirty="0">
                <a:solidFill>
                  <a:srgbClr val="000072"/>
                </a:solidFill>
                <a:latin typeface="Arial"/>
                <a:cs typeface="Arial"/>
              </a:rPr>
              <a:t>Analog</a:t>
            </a:r>
            <a:r>
              <a:rPr sz="2050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audio</a:t>
            </a:r>
            <a:r>
              <a:rPr sz="2050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m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ust</a:t>
            </a:r>
            <a:r>
              <a:rPr sz="2050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10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digitized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0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pl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0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ba</a:t>
            </a:r>
            <a:r>
              <a:rPr sz="2050" spc="-13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k</a:t>
            </a:r>
            <a:r>
              <a:rPr sz="2050" spc="10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on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computer.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900"/>
              </a:lnSpc>
              <a:spcBef>
                <a:spcPts val="40"/>
              </a:spcBef>
              <a:buClr>
                <a:srgbClr val="000072"/>
              </a:buClr>
              <a:buFont typeface="Arial"/>
              <a:buChar char="•"/>
            </a:pPr>
            <a:endParaRPr sz="900" dirty="0"/>
          </a:p>
          <a:p>
            <a:pPr marL="274955" marR="57785" indent="-262890">
              <a:lnSpc>
                <a:spcPct val="116199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analog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audi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signal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digitized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45" dirty="0">
                <a:solidFill>
                  <a:srgbClr val="000072"/>
                </a:solidFill>
                <a:latin typeface="Arial"/>
                <a:cs typeface="Arial"/>
              </a:rPr>
              <a:t>sampling</a:t>
            </a:r>
            <a:r>
              <a:rPr sz="2050" i="1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10" dirty="0">
                <a:solidFill>
                  <a:srgbClr val="000072"/>
                </a:solidFill>
                <a:latin typeface="Arial"/>
                <a:cs typeface="Arial"/>
              </a:rPr>
              <a:t>quantization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. </a:t>
            </a:r>
            <a:r>
              <a:rPr sz="2050" spc="-2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co</a:t>
            </a:r>
            <a:r>
              <a:rPr sz="2050" spc="-14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80" dirty="0">
                <a:solidFill>
                  <a:srgbClr val="000072"/>
                </a:solidFill>
                <a:latin typeface="Arial"/>
                <a:cs typeface="Arial"/>
              </a:rPr>
              <a:t>ti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uous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sound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sampled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at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regular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time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35" dirty="0">
                <a:solidFill>
                  <a:srgbClr val="000072"/>
                </a:solidFill>
                <a:latin typeface="Arial"/>
                <a:cs typeface="Arial"/>
              </a:rPr>
              <a:t>ter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als,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alues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at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60" dirty="0">
                <a:solidFill>
                  <a:srgbClr val="000072"/>
                </a:solidFill>
                <a:latin typeface="Arial"/>
                <a:cs typeface="Arial"/>
              </a:rPr>
              <a:t>ea</a:t>
            </a:r>
            <a:r>
              <a:rPr sz="2050" spc="-204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sampling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oi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are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qua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tized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discrete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le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el</a:t>
            </a:r>
            <a:r>
              <a:rPr sz="2050" spc="-130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. </a:t>
            </a:r>
            <a:r>
              <a:rPr sz="2050" spc="-2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resulting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data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are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stored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3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binary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format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65" dirty="0">
                <a:solidFill>
                  <a:srgbClr val="000072"/>
                </a:solidFill>
                <a:latin typeface="Arial"/>
                <a:cs typeface="Arial"/>
              </a:rPr>
              <a:t>as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0" dirty="0">
                <a:solidFill>
                  <a:srgbClr val="000072"/>
                </a:solidFill>
                <a:latin typeface="Arial"/>
                <a:cs typeface="Arial"/>
              </a:rPr>
              <a:t>digital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audio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file.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900"/>
              </a:lnSpc>
              <a:spcBef>
                <a:spcPts val="40"/>
              </a:spcBef>
              <a:buClr>
                <a:srgbClr val="000072"/>
              </a:buClr>
              <a:buFont typeface="Arial"/>
              <a:buChar char="•"/>
            </a:pPr>
            <a:endParaRPr sz="9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849876-9885-4580-841C-B22DF1CB3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75651" y="893584"/>
            <a:ext cx="3305175" cy="4826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950" b="1" spc="80" dirty="0">
                <a:solidFill>
                  <a:srgbClr val="B20000"/>
                </a:solidFill>
                <a:latin typeface="Arial"/>
                <a:cs typeface="Arial"/>
              </a:rPr>
              <a:t>Greek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45" dirty="0">
                <a:solidFill>
                  <a:srgbClr val="B20000"/>
                </a:solidFill>
                <a:latin typeface="Arial"/>
                <a:cs typeface="Arial"/>
              </a:rPr>
              <a:t>Characters</a:t>
            </a:r>
            <a:endParaRPr sz="295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84359" y="2055156"/>
            <a:ext cx="5689412" cy="19568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262" y="4236248"/>
            <a:ext cx="2129155" cy="3390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b="1" spc="85" dirty="0">
                <a:solidFill>
                  <a:srgbClr val="000072"/>
                </a:solidFill>
                <a:latin typeface="Arial"/>
                <a:cs typeface="Arial"/>
                <a:hlinkClick r:id="rId3"/>
              </a:rPr>
              <a:t>Ex: </a:t>
            </a:r>
            <a:r>
              <a:rPr sz="2050" b="1" spc="-220" dirty="0">
                <a:solidFill>
                  <a:srgbClr val="000072"/>
                </a:solidFill>
                <a:latin typeface="Arial"/>
                <a:cs typeface="Arial"/>
                <a:hlinkClick r:id="rId3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  <a:hlinkClick r:id="rId3"/>
              </a:rPr>
              <a:t>Greek</a:t>
            </a:r>
            <a:endParaRPr sz="2050" dirty="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30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4F13AD-0F99-4087-AE88-0B80FFA7D1F0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775970">
              <a:lnSpc>
                <a:spcPct val="100000"/>
              </a:lnSpc>
            </a:pPr>
            <a:r>
              <a:rPr sz="2950" b="1" spc="140" dirty="0">
                <a:solidFill>
                  <a:srgbClr val="B20000"/>
                </a:solidFill>
                <a:latin typeface="Arial"/>
                <a:cs typeface="Arial"/>
              </a:rPr>
              <a:t>Metadata</a:t>
            </a:r>
            <a:r>
              <a:rPr sz="2950" b="1" spc="30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15" dirty="0">
                <a:solidFill>
                  <a:srgbClr val="B20000"/>
                </a:solidFill>
                <a:latin typeface="Arial"/>
                <a:cs typeface="Arial"/>
              </a:rPr>
              <a:t>and</a:t>
            </a:r>
            <a:r>
              <a:rPr sz="2950" b="1" spc="29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90" dirty="0">
                <a:solidFill>
                  <a:srgbClr val="B20000"/>
                </a:solidFill>
                <a:latin typeface="Arial"/>
                <a:cs typeface="Arial"/>
              </a:rPr>
              <a:t>Head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50" dirty="0">
                <a:solidFill>
                  <a:srgbClr val="B20000"/>
                </a:solidFill>
                <a:latin typeface="Arial"/>
                <a:cs typeface="Arial"/>
              </a:rPr>
              <a:t>Eleme</a:t>
            </a:r>
            <a:r>
              <a:rPr sz="2950" b="1" spc="-40" dirty="0">
                <a:solidFill>
                  <a:srgbClr val="B20000"/>
                </a:solidFill>
                <a:latin typeface="Arial"/>
                <a:cs typeface="Arial"/>
              </a:rPr>
              <a:t>n</a:t>
            </a:r>
            <a:r>
              <a:rPr sz="2950" b="1" spc="-15" dirty="0">
                <a:solidFill>
                  <a:srgbClr val="B20000"/>
                </a:solidFill>
                <a:latin typeface="Arial"/>
                <a:cs typeface="Arial"/>
              </a:rPr>
              <a:t>ts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31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40191" y="1786198"/>
            <a:ext cx="7283450" cy="40970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4955" indent="-262890">
              <a:lnSpc>
                <a:spcPct val="1000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base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—for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page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l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cation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2"/>
              </a:spcBef>
              <a:buClr>
                <a:srgbClr val="000072"/>
              </a:buClr>
              <a:buFont typeface="Arial"/>
              <a:buChar char="•"/>
            </a:pPr>
            <a:endParaRPr sz="600"/>
          </a:p>
          <a:p>
            <a:pPr>
              <a:lnSpc>
                <a:spcPts val="1000"/>
              </a:lnSpc>
              <a:buClr>
                <a:srgbClr val="000072"/>
              </a:buClr>
              <a:buFont typeface="Arial"/>
              <a:buChar char="•"/>
            </a:pPr>
            <a:endParaRPr sz="1000"/>
          </a:p>
          <a:p>
            <a:pPr marL="274955" indent="-262890">
              <a:lnSpc>
                <a:spcPct val="1000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style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—for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in-page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0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yle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95" dirty="0">
                <a:solidFill>
                  <a:srgbClr val="000072"/>
                </a:solidFill>
                <a:latin typeface="Arial"/>
                <a:cs typeface="Arial"/>
              </a:rPr>
              <a:t>sheet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Char char="•"/>
            </a:pPr>
            <a:endParaRPr sz="1100"/>
          </a:p>
          <a:p>
            <a:pPr marL="274955" marR="513715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link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—for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links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related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d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cume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ts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su</a:t>
            </a:r>
            <a:r>
              <a:rPr sz="2050" spc="-16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65" dirty="0">
                <a:solidFill>
                  <a:srgbClr val="000072"/>
                </a:solidFill>
                <a:latin typeface="Arial"/>
                <a:cs typeface="Arial"/>
              </a:rPr>
              <a:t>as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f</a:t>
            </a:r>
            <a:r>
              <a:rPr sz="2050" spc="-9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vicons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or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external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0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yle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sheets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Char char="•"/>
            </a:pPr>
            <a:endParaRPr sz="1100"/>
          </a:p>
          <a:p>
            <a:pPr marL="274955" marR="9652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script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—for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in-page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external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scripts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su</a:t>
            </a:r>
            <a:r>
              <a:rPr sz="2050" spc="-16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65" dirty="0">
                <a:solidFill>
                  <a:srgbClr val="000072"/>
                </a:solidFill>
                <a:latin typeface="Arial"/>
                <a:cs typeface="Arial"/>
              </a:rPr>
              <a:t>as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5" dirty="0">
                <a:solidFill>
                  <a:srgbClr val="000072"/>
                </a:solidFill>
                <a:latin typeface="Arial"/>
                <a:cs typeface="Arial"/>
              </a:rPr>
              <a:t>J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160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-200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ript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" dirty="0">
                <a:solidFill>
                  <a:srgbClr val="000072"/>
                </a:solidFill>
                <a:latin typeface="Arial"/>
                <a:cs typeface="Arial"/>
              </a:rPr>
              <a:t>program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Char char="•"/>
            </a:pPr>
            <a:endParaRPr sz="1100"/>
          </a:p>
          <a:p>
            <a:pPr marL="274955" marR="1270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meta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—for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arious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page-related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information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su</a:t>
            </a:r>
            <a:r>
              <a:rPr sz="2050" spc="-16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65" dirty="0">
                <a:solidFill>
                  <a:srgbClr val="000072"/>
                </a:solidFill>
                <a:latin typeface="Arial"/>
                <a:cs typeface="Arial"/>
              </a:rPr>
              <a:t>as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haracter 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enc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ding,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k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ey</a:t>
            </a:r>
            <a:r>
              <a:rPr sz="2050" spc="-13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1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ds,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summary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description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22"/>
              </a:spcBef>
            </a:pPr>
            <a:endParaRPr sz="1000"/>
          </a:p>
          <a:p>
            <a:pPr marL="274955">
              <a:lnSpc>
                <a:spcPct val="100000"/>
              </a:lnSpc>
              <a:tabLst>
                <a:tab pos="6113145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&lt;meta name="</a:t>
            </a:r>
            <a:r>
              <a:rPr sz="2050" i="1" spc="-145" dirty="0">
                <a:solidFill>
                  <a:srgbClr val="000072"/>
                </a:solidFill>
                <a:latin typeface="Arial"/>
                <a:cs typeface="Arial"/>
              </a:rPr>
              <a:t>som</a:t>
            </a:r>
            <a:r>
              <a:rPr sz="2050" i="1" spc="-5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i="1" u="sng" spc="4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90" dirty="0">
                <a:solidFill>
                  <a:srgbClr val="000072"/>
                </a:solidFill>
                <a:latin typeface="Arial"/>
                <a:cs typeface="Arial"/>
              </a:rPr>
              <a:t>name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" content="</a:t>
            </a:r>
            <a:r>
              <a:rPr sz="2050" i="1" spc="-145" dirty="0">
                <a:solidFill>
                  <a:srgbClr val="000072"/>
                </a:solidFill>
                <a:latin typeface="Arial"/>
                <a:cs typeface="Arial"/>
              </a:rPr>
              <a:t>som</a:t>
            </a:r>
            <a:r>
              <a:rPr sz="2050" i="1" spc="-5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i="1" u="sng" spc="4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80" dirty="0">
                <a:solidFill>
                  <a:srgbClr val="000072"/>
                </a:solidFill>
                <a:latin typeface="Arial"/>
                <a:cs typeface="Arial"/>
              </a:rPr>
              <a:t>tex</a:t>
            </a:r>
            <a:r>
              <a:rPr sz="2050" i="1" spc="5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345" dirty="0">
                <a:solidFill>
                  <a:srgbClr val="000072"/>
                </a:solidFill>
                <a:latin typeface="Arial"/>
                <a:cs typeface="Arial"/>
              </a:rPr>
              <a:t>”	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/&gt;</a:t>
            </a:r>
            <a:endParaRPr sz="2050">
              <a:latin typeface="Courier New"/>
              <a:cs typeface="Courier New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D71535-577B-462E-B65D-62D2A822D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374900">
              <a:lnSpc>
                <a:spcPct val="100000"/>
              </a:lnSpc>
            </a:pPr>
            <a:r>
              <a:rPr sz="2950" b="1" spc="120" dirty="0">
                <a:solidFill>
                  <a:srgbClr val="B20000"/>
                </a:solidFill>
                <a:latin typeface="Arial"/>
                <a:cs typeface="Arial"/>
              </a:rPr>
              <a:t>Link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240" dirty="0">
                <a:solidFill>
                  <a:srgbClr val="B20000"/>
                </a:solidFill>
                <a:latin typeface="Arial"/>
                <a:cs typeface="Arial"/>
              </a:rPr>
              <a:t>T</a:t>
            </a:r>
            <a:r>
              <a:rPr sz="2950" b="1" spc="-15" dirty="0">
                <a:solidFill>
                  <a:srgbClr val="B20000"/>
                </a:solidFill>
                <a:latin typeface="Arial"/>
                <a:cs typeface="Arial"/>
              </a:rPr>
              <a:t>argets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32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40191" y="1727151"/>
            <a:ext cx="7587615" cy="40697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4955" marR="2286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target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65" dirty="0">
                <a:solidFill>
                  <a:srgbClr val="000072"/>
                </a:solidFill>
                <a:latin typeface="Arial"/>
                <a:cs typeface="Arial"/>
              </a:rPr>
              <a:t>attribute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can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used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-12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that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pr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ovides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65" dirty="0">
                <a:solidFill>
                  <a:srgbClr val="000072"/>
                </a:solidFill>
                <a:latin typeface="Arial"/>
                <a:cs typeface="Arial"/>
              </a:rPr>
              <a:t>link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75" dirty="0">
                <a:solidFill>
                  <a:srgbClr val="000072"/>
                </a:solidFill>
                <a:latin typeface="Arial"/>
                <a:cs typeface="Arial"/>
              </a:rPr>
              <a:t>url. 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10" dirty="0">
                <a:solidFill>
                  <a:srgbClr val="000072"/>
                </a:solidFill>
                <a:latin typeface="Arial"/>
                <a:cs typeface="Arial"/>
              </a:rPr>
              <a:t>If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target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name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if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ram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referenced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d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cume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destined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that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iframe. </a:t>
            </a:r>
            <a:r>
              <a:rPr sz="2050" spc="-21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5" dirty="0">
                <a:solidFill>
                  <a:srgbClr val="000072"/>
                </a:solidFill>
                <a:latin typeface="Arial"/>
                <a:cs typeface="Arial"/>
              </a:rPr>
              <a:t>pare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page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hild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95" dirty="0">
                <a:solidFill>
                  <a:srgbClr val="000072"/>
                </a:solidFill>
                <a:latin typeface="Arial"/>
                <a:cs typeface="Arial"/>
              </a:rPr>
              <a:t>page,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65" dirty="0">
                <a:solidFill>
                  <a:srgbClr val="000072"/>
                </a:solidFill>
                <a:latin typeface="Arial"/>
                <a:cs typeface="Arial"/>
              </a:rPr>
              <a:t>link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77"/>
              </a:spcBef>
              <a:buClr>
                <a:srgbClr val="000072"/>
              </a:buClr>
              <a:buFont typeface="Arial"/>
              <a:buChar char="•"/>
            </a:pPr>
            <a:endParaRPr sz="1100"/>
          </a:p>
          <a:p>
            <a:pPr marL="274955">
              <a:lnSpc>
                <a:spcPct val="1000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&lt;a href="index.html" target="f_one"&gt;homepage&lt;/a&gt;</a:t>
            </a:r>
            <a:endParaRPr sz="2050">
              <a:latin typeface="Courier New"/>
              <a:cs typeface="Courier New"/>
            </a:endParaRPr>
          </a:p>
          <a:p>
            <a:pPr>
              <a:lnSpc>
                <a:spcPts val="1100"/>
              </a:lnSpc>
              <a:spcBef>
                <a:spcPts val="77"/>
              </a:spcBef>
            </a:pPr>
            <a:endParaRPr sz="1100"/>
          </a:p>
          <a:p>
            <a:pPr marL="274955">
              <a:lnSpc>
                <a:spcPct val="100000"/>
              </a:lnSpc>
            </a:pP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displ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-85" dirty="0">
                <a:solidFill>
                  <a:srgbClr val="000072"/>
                </a:solidFill>
                <a:latin typeface="Arial"/>
                <a:cs typeface="Arial"/>
              </a:rPr>
              <a:t>ys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index.html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if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rame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named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f_one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when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cli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k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ed.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</a:pPr>
            <a:endParaRPr sz="1100"/>
          </a:p>
          <a:p>
            <a:pPr marL="274955" marR="1270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Without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exp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licit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target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default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target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65" dirty="0">
                <a:solidFill>
                  <a:srgbClr val="000072"/>
                </a:solidFill>
                <a:latin typeface="Arial"/>
                <a:cs typeface="Arial"/>
              </a:rPr>
              <a:t>link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page</a:t>
            </a:r>
            <a:r>
              <a:rPr sz="2050" spc="10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2050" spc="9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iframe</a:t>
            </a:r>
            <a:r>
              <a:rPr sz="2050" spc="10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co</a:t>
            </a:r>
            <a:r>
              <a:rPr sz="2050" spc="-14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taining</a:t>
            </a:r>
            <a:r>
              <a:rPr sz="2050" spc="10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0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link. </a:t>
            </a:r>
            <a:r>
              <a:rPr sz="2050" spc="-2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3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10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target</a:t>
            </a:r>
            <a:r>
              <a:rPr sz="2050" spc="-56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65" dirty="0">
                <a:solidFill>
                  <a:srgbClr val="000072"/>
                </a:solidFill>
                <a:latin typeface="Arial"/>
                <a:cs typeface="Arial"/>
              </a:rPr>
              <a:t>attribute</a:t>
            </a:r>
            <a:r>
              <a:rPr sz="2050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0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base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can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set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default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target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all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u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targeted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links</a:t>
            </a:r>
            <a:r>
              <a:rPr sz="2050" spc="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95" dirty="0">
                <a:solidFill>
                  <a:srgbClr val="000072"/>
                </a:solidFill>
                <a:latin typeface="Arial"/>
                <a:cs typeface="Arial"/>
              </a:rPr>
              <a:t>page.</a:t>
            </a:r>
            <a:endParaRPr sz="205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A0A3B4-9913-4B73-8301-95CC35D7E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725930">
              <a:lnSpc>
                <a:spcPct val="100000"/>
              </a:lnSpc>
            </a:pPr>
            <a:r>
              <a:rPr sz="2950" b="1" spc="40" dirty="0">
                <a:solidFill>
                  <a:srgbClr val="B20000"/>
                </a:solidFill>
                <a:latin typeface="Arial"/>
                <a:cs typeface="Arial"/>
              </a:rPr>
              <a:t>Pre-defined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240" dirty="0">
                <a:solidFill>
                  <a:srgbClr val="B20000"/>
                </a:solidFill>
                <a:latin typeface="Arial"/>
                <a:cs typeface="Arial"/>
              </a:rPr>
              <a:t>T</a:t>
            </a:r>
            <a:r>
              <a:rPr sz="2950" b="1" spc="-15" dirty="0">
                <a:solidFill>
                  <a:srgbClr val="B20000"/>
                </a:solidFill>
                <a:latin typeface="Arial"/>
                <a:cs typeface="Arial"/>
              </a:rPr>
              <a:t>argets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33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262" y="1752299"/>
            <a:ext cx="7764780" cy="28638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addition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20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named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frames,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10" dirty="0">
                <a:solidFill>
                  <a:srgbClr val="000072"/>
                </a:solidFill>
                <a:latin typeface="Arial"/>
                <a:cs typeface="Arial"/>
              </a:rPr>
              <a:t>th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re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are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5" dirty="0">
                <a:solidFill>
                  <a:srgbClr val="000072"/>
                </a:solidFill>
                <a:latin typeface="Arial"/>
                <a:cs typeface="Arial"/>
              </a:rPr>
              <a:t>also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50" dirty="0">
                <a:solidFill>
                  <a:srgbClr val="000072"/>
                </a:solidFill>
                <a:latin typeface="Arial"/>
                <a:cs typeface="Arial"/>
              </a:rPr>
              <a:t>known</a:t>
            </a:r>
            <a:r>
              <a:rPr sz="2050" i="1" spc="1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5" dirty="0">
                <a:solidFill>
                  <a:srgbClr val="000072"/>
                </a:solidFill>
                <a:latin typeface="Arial"/>
                <a:cs typeface="Arial"/>
              </a:rPr>
              <a:t>ta</a:t>
            </a:r>
            <a:r>
              <a:rPr sz="2050" i="1" spc="75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i="1" spc="-120" dirty="0">
                <a:solidFill>
                  <a:srgbClr val="000072"/>
                </a:solidFill>
                <a:latin typeface="Arial"/>
                <a:cs typeface="Arial"/>
              </a:rPr>
              <a:t>gets</a:t>
            </a:r>
            <a:r>
              <a:rPr sz="2050" spc="-120" dirty="0">
                <a:solidFill>
                  <a:srgbClr val="000072"/>
                </a:solidFill>
                <a:latin typeface="Arial"/>
                <a:cs typeface="Arial"/>
              </a:rPr>
              <a:t>: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2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marL="484505" indent="-262890">
              <a:lnSpc>
                <a:spcPct val="100000"/>
              </a:lnSpc>
              <a:buClr>
                <a:srgbClr val="000072"/>
              </a:buClr>
              <a:buFont typeface="Arial"/>
              <a:buChar char="•"/>
              <a:tabLst>
                <a:tab pos="484505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_blank</a:t>
            </a: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—a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new,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unnamed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top-le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el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win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d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Char char="•"/>
            </a:pPr>
            <a:endParaRPr sz="1100"/>
          </a:p>
          <a:p>
            <a:pPr marL="484505" marR="1270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484505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_self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—the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40" dirty="0">
                <a:solidFill>
                  <a:srgbClr val="000072"/>
                </a:solidFill>
                <a:latin typeface="Arial"/>
                <a:cs typeface="Arial"/>
              </a:rPr>
              <a:t>same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iframe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page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co</a:t>
            </a:r>
            <a:r>
              <a:rPr sz="2050" spc="-14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taining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05" dirty="0">
                <a:solidFill>
                  <a:srgbClr val="000072"/>
                </a:solidFill>
                <a:latin typeface="Arial"/>
                <a:cs typeface="Arial"/>
              </a:rPr>
              <a:t>l</a:t>
            </a:r>
            <a:r>
              <a:rPr sz="2050" spc="35" dirty="0">
                <a:solidFill>
                  <a:srgbClr val="000072"/>
                </a:solidFill>
                <a:latin typeface="Arial"/>
                <a:cs typeface="Arial"/>
              </a:rPr>
              <a:t>ink,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erriding</a:t>
            </a:r>
            <a:r>
              <a:rPr sz="2050" spc="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-12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base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-s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ecified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target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2"/>
              </a:spcBef>
              <a:buClr>
                <a:srgbClr val="000072"/>
              </a:buClr>
              <a:buFont typeface="Arial"/>
              <a:buChar char="•"/>
            </a:pPr>
            <a:endParaRPr sz="600"/>
          </a:p>
          <a:p>
            <a:pPr>
              <a:lnSpc>
                <a:spcPts val="1000"/>
              </a:lnSpc>
              <a:buClr>
                <a:srgbClr val="000072"/>
              </a:buClr>
              <a:buFont typeface="Arial"/>
              <a:buChar char="•"/>
            </a:pPr>
            <a:endParaRPr sz="1000"/>
          </a:p>
          <a:p>
            <a:pPr marL="484505" indent="-262890">
              <a:lnSpc>
                <a:spcPct val="100000"/>
              </a:lnSpc>
              <a:buClr>
                <a:srgbClr val="000072"/>
              </a:buClr>
              <a:buFont typeface="Arial"/>
              <a:buChar char="•"/>
              <a:tabLst>
                <a:tab pos="484505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_paren</a:t>
            </a:r>
            <a:r>
              <a:rPr sz="2050" spc="-155" dirty="0">
                <a:solidFill>
                  <a:srgbClr val="000072"/>
                </a:solidFill>
                <a:latin typeface="Courier New"/>
                <a:cs typeface="Courier New"/>
              </a:rPr>
              <a:t>t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—the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" dirty="0">
                <a:solidFill>
                  <a:srgbClr val="000072"/>
                </a:solidFill>
                <a:latin typeface="Arial"/>
                <a:cs typeface="Arial"/>
              </a:rPr>
              <a:t>immediate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5" dirty="0">
                <a:solidFill>
                  <a:srgbClr val="000072"/>
                </a:solidFill>
                <a:latin typeface="Arial"/>
                <a:cs typeface="Arial"/>
              </a:rPr>
              <a:t>pare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iframe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2"/>
              </a:spcBef>
              <a:buClr>
                <a:srgbClr val="000072"/>
              </a:buClr>
              <a:buFont typeface="Arial"/>
              <a:buChar char="•"/>
            </a:pPr>
            <a:endParaRPr sz="600"/>
          </a:p>
          <a:p>
            <a:pPr>
              <a:lnSpc>
                <a:spcPts val="1000"/>
              </a:lnSpc>
              <a:buClr>
                <a:srgbClr val="000072"/>
              </a:buClr>
              <a:buFont typeface="Arial"/>
              <a:buChar char="•"/>
            </a:pPr>
            <a:endParaRPr sz="1000"/>
          </a:p>
          <a:p>
            <a:pPr marL="484505" indent="-262890">
              <a:lnSpc>
                <a:spcPct val="100000"/>
              </a:lnSpc>
              <a:buClr>
                <a:srgbClr val="000072"/>
              </a:buClr>
              <a:buFont typeface="Arial"/>
              <a:buChar char="•"/>
              <a:tabLst>
                <a:tab pos="484505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_top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—the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full,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original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wind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endParaRPr sz="205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FF257-F20E-4D9A-80AC-35CFFBA17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27455">
              <a:lnSpc>
                <a:spcPct val="100000"/>
              </a:lnSpc>
            </a:pPr>
            <a:r>
              <a:rPr sz="2950" b="1" spc="80" dirty="0">
                <a:solidFill>
                  <a:srgbClr val="B20000"/>
                </a:solidFill>
                <a:latin typeface="Arial"/>
                <a:cs typeface="Arial"/>
              </a:rPr>
              <a:t>Audio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0" dirty="0">
                <a:solidFill>
                  <a:srgbClr val="B20000"/>
                </a:solidFill>
                <a:latin typeface="Arial"/>
                <a:cs typeface="Arial"/>
              </a:rPr>
              <a:t>Enc</a:t>
            </a:r>
            <a:r>
              <a:rPr sz="2950" b="1" spc="95" dirty="0">
                <a:solidFill>
                  <a:srgbClr val="B20000"/>
                </a:solidFill>
                <a:latin typeface="Arial"/>
                <a:cs typeface="Arial"/>
              </a:rPr>
              <a:t>o</a:t>
            </a:r>
            <a:r>
              <a:rPr sz="2950" b="1" spc="15" dirty="0">
                <a:solidFill>
                  <a:srgbClr val="B20000"/>
                </a:solidFill>
                <a:latin typeface="Arial"/>
                <a:cs typeface="Arial"/>
              </a:rPr>
              <a:t>ding</a:t>
            </a:r>
            <a:r>
              <a:rPr sz="2950" b="1" spc="29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5" dirty="0">
                <a:solidFill>
                  <a:srgbClr val="B20000"/>
                </a:solidFill>
                <a:latin typeface="Arial"/>
                <a:cs typeface="Arial"/>
              </a:rPr>
              <a:t>F</a:t>
            </a:r>
            <a:r>
              <a:rPr sz="2950" b="1" spc="50" dirty="0">
                <a:solidFill>
                  <a:srgbClr val="B20000"/>
                </a:solidFill>
                <a:latin typeface="Arial"/>
                <a:cs typeface="Arial"/>
              </a:rPr>
              <a:t>orma</a:t>
            </a:r>
            <a:r>
              <a:rPr sz="2950" b="1" spc="-15" dirty="0">
                <a:solidFill>
                  <a:srgbClr val="B20000"/>
                </a:solidFill>
                <a:latin typeface="Arial"/>
                <a:cs typeface="Arial"/>
              </a:rPr>
              <a:t>ts</a:t>
            </a:r>
            <a:endParaRPr sz="295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4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262" y="1693252"/>
            <a:ext cx="7433945" cy="15144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18900"/>
              </a:lnSpc>
            </a:pP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Ad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135" dirty="0">
                <a:solidFill>
                  <a:srgbClr val="000072"/>
                </a:solidFill>
                <a:latin typeface="Arial"/>
                <a:cs typeface="Arial"/>
              </a:rPr>
              <a:t>ances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0" dirty="0">
                <a:solidFill>
                  <a:srgbClr val="000072"/>
                </a:solidFill>
                <a:latin typeface="Arial"/>
                <a:cs typeface="Arial"/>
              </a:rPr>
              <a:t>digital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audio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brin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g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increasingly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sophisticated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19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i="1" spc="-70" dirty="0">
                <a:solidFill>
                  <a:srgbClr val="000072"/>
                </a:solidFill>
                <a:latin typeface="Arial"/>
                <a:cs typeface="Arial"/>
              </a:rPr>
              <a:t>omp</a:t>
            </a:r>
            <a:r>
              <a:rPr sz="2050" i="1" spc="75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i="1" spc="-80" dirty="0">
                <a:solidFill>
                  <a:srgbClr val="000072"/>
                </a:solidFill>
                <a:latin typeface="Arial"/>
                <a:cs typeface="Arial"/>
              </a:rPr>
              <a:t>ession</a:t>
            </a:r>
            <a:r>
              <a:rPr sz="2050" i="1" spc="17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60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i="1" spc="16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95" dirty="0">
                <a:solidFill>
                  <a:srgbClr val="000072"/>
                </a:solidFill>
                <a:latin typeface="Arial"/>
                <a:cs typeface="Arial"/>
              </a:rPr>
              <a:t>d</a:t>
            </a:r>
            <a:r>
              <a:rPr sz="2050" i="1" spc="-305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i="1" spc="-19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i="1" spc="-70" dirty="0">
                <a:solidFill>
                  <a:srgbClr val="000072"/>
                </a:solidFill>
                <a:latin typeface="Arial"/>
                <a:cs typeface="Arial"/>
              </a:rPr>
              <a:t>omp</a:t>
            </a:r>
            <a:r>
              <a:rPr sz="2050" i="1" spc="75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i="1" spc="-80" dirty="0">
                <a:solidFill>
                  <a:srgbClr val="000072"/>
                </a:solidFill>
                <a:latin typeface="Arial"/>
                <a:cs typeface="Arial"/>
              </a:rPr>
              <a:t>ession</a:t>
            </a:r>
            <a:r>
              <a:rPr sz="2050" i="1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(c</a:t>
            </a:r>
            <a:r>
              <a:rPr sz="2050" spc="1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dec)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65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-145" dirty="0">
                <a:solidFill>
                  <a:srgbClr val="000072"/>
                </a:solidFill>
                <a:latin typeface="Arial"/>
                <a:cs typeface="Arial"/>
              </a:rPr>
              <a:t>mes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reduce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audio</a:t>
            </a:r>
            <a:r>
              <a:rPr sz="2050" spc="-1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5" dirty="0">
                <a:solidFill>
                  <a:srgbClr val="000072"/>
                </a:solidFill>
                <a:latin typeface="Arial"/>
                <a:cs typeface="Arial"/>
              </a:rPr>
              <a:t>files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size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while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preserving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sound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0" dirty="0">
                <a:solidFill>
                  <a:srgbClr val="000072"/>
                </a:solidFill>
                <a:latin typeface="Arial"/>
                <a:cs typeface="Arial"/>
              </a:rPr>
              <a:t>quali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29"/>
              </a:spcBef>
            </a:pPr>
            <a:endParaRPr sz="700" dirty="0"/>
          </a:p>
          <a:p>
            <a:pPr marL="12700">
              <a:lnSpc>
                <a:spcPct val="100000"/>
              </a:lnSpc>
              <a:tabLst>
                <a:tab pos="3275965" algn="l"/>
              </a:tabLst>
            </a:pPr>
            <a:r>
              <a:rPr sz="1850" dirty="0">
                <a:solidFill>
                  <a:srgbClr val="000072"/>
                </a:solidFill>
                <a:latin typeface="Arial"/>
                <a:cs typeface="Arial"/>
              </a:rPr>
              <a:t>Filename</a:t>
            </a:r>
            <a:r>
              <a:rPr sz="18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-185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1850" spc="45" dirty="0">
                <a:solidFill>
                  <a:srgbClr val="000072"/>
                </a:solidFill>
                <a:latin typeface="Arial"/>
                <a:cs typeface="Arial"/>
              </a:rPr>
              <a:t>uffix,</a:t>
            </a:r>
            <a:r>
              <a:rPr sz="18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-50" dirty="0">
                <a:solidFill>
                  <a:srgbClr val="000072"/>
                </a:solidFill>
                <a:latin typeface="Arial"/>
                <a:cs typeface="Arial"/>
              </a:rPr>
              <a:t>F</a:t>
            </a:r>
            <a:r>
              <a:rPr sz="1850" spc="45" dirty="0">
                <a:solidFill>
                  <a:srgbClr val="000072"/>
                </a:solidFill>
                <a:latin typeface="Arial"/>
                <a:cs typeface="Arial"/>
              </a:rPr>
              <a:t>ormat	</a:t>
            </a:r>
            <a:r>
              <a:rPr sz="1850" spc="190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50" spc="45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1850" spc="10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50" spc="-185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endParaRPr sz="185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2962" y="3263315"/>
            <a:ext cx="5371659" cy="0"/>
          </a:xfrm>
          <a:custGeom>
            <a:avLst/>
            <a:gdLst/>
            <a:ahLst/>
            <a:cxnLst/>
            <a:rect l="l" t="t" r="r" b="b"/>
            <a:pathLst>
              <a:path w="5371659">
                <a:moveTo>
                  <a:pt x="0" y="0"/>
                </a:moveTo>
                <a:lnTo>
                  <a:pt x="5371659" y="0"/>
                </a:lnTo>
              </a:path>
            </a:pathLst>
          </a:custGeom>
          <a:ln w="10483">
            <a:solidFill>
              <a:srgbClr val="00007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30262" y="3319710"/>
            <a:ext cx="2973705" cy="31680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50" spc="-145" dirty="0">
                <a:solidFill>
                  <a:srgbClr val="000072"/>
                </a:solidFill>
                <a:latin typeface="Courier New"/>
                <a:cs typeface="Courier New"/>
              </a:rPr>
              <a:t>aif(f)</a:t>
            </a:r>
            <a:r>
              <a:rPr sz="1850" spc="15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18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150" dirty="0">
                <a:solidFill>
                  <a:srgbClr val="000072"/>
                </a:solidFill>
                <a:latin typeface="Arial"/>
                <a:cs typeface="Arial"/>
              </a:rPr>
              <a:t>AIFF</a:t>
            </a:r>
            <a:r>
              <a:rPr sz="18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135" dirty="0">
                <a:solidFill>
                  <a:srgbClr val="000072"/>
                </a:solidFill>
                <a:latin typeface="Arial"/>
                <a:cs typeface="Arial"/>
              </a:rPr>
              <a:t>AI</a:t>
            </a:r>
            <a:r>
              <a:rPr sz="1850" spc="130" dirty="0">
                <a:solidFill>
                  <a:srgbClr val="000072"/>
                </a:solidFill>
                <a:latin typeface="Arial"/>
                <a:cs typeface="Arial"/>
              </a:rPr>
              <a:t>F</a:t>
            </a:r>
            <a:r>
              <a:rPr sz="1850" spc="4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endParaRPr sz="185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48"/>
              </a:spcBef>
            </a:pPr>
            <a:endParaRPr sz="950"/>
          </a:p>
          <a:p>
            <a:pPr marL="12700">
              <a:lnSpc>
                <a:spcPct val="100000"/>
              </a:lnSpc>
            </a:pPr>
            <a:r>
              <a:rPr sz="1850" spc="-145" dirty="0">
                <a:solidFill>
                  <a:srgbClr val="000072"/>
                </a:solidFill>
                <a:latin typeface="Courier New"/>
                <a:cs typeface="Courier New"/>
              </a:rPr>
              <a:t>mid</a:t>
            </a:r>
            <a:r>
              <a:rPr sz="1850" spc="15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18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165" dirty="0">
                <a:solidFill>
                  <a:srgbClr val="000072"/>
                </a:solidFill>
                <a:latin typeface="Arial"/>
                <a:cs typeface="Arial"/>
              </a:rPr>
              <a:t>MIDI</a:t>
            </a:r>
            <a:endParaRPr sz="185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48"/>
              </a:spcBef>
            </a:pPr>
            <a:endParaRPr sz="950"/>
          </a:p>
          <a:p>
            <a:pPr marL="12700">
              <a:lnSpc>
                <a:spcPct val="100000"/>
              </a:lnSpc>
            </a:pPr>
            <a:r>
              <a:rPr sz="1850" spc="-145" dirty="0">
                <a:solidFill>
                  <a:srgbClr val="000072"/>
                </a:solidFill>
                <a:latin typeface="Courier New"/>
                <a:cs typeface="Courier New"/>
              </a:rPr>
              <a:t>mp3</a:t>
            </a:r>
            <a:endParaRPr sz="1850">
              <a:latin typeface="Courier New"/>
              <a:cs typeface="Courier New"/>
            </a:endParaRPr>
          </a:p>
          <a:p>
            <a:pPr>
              <a:lnSpc>
                <a:spcPts val="950"/>
              </a:lnSpc>
              <a:spcBef>
                <a:spcPts val="48"/>
              </a:spcBef>
            </a:pPr>
            <a:endParaRPr sz="950"/>
          </a:p>
          <a:p>
            <a:pPr marL="12700">
              <a:lnSpc>
                <a:spcPct val="100000"/>
              </a:lnSpc>
            </a:pPr>
            <a:r>
              <a:rPr sz="1850" spc="-145" dirty="0">
                <a:solidFill>
                  <a:srgbClr val="000072"/>
                </a:solidFill>
                <a:latin typeface="Courier New"/>
                <a:cs typeface="Courier New"/>
              </a:rPr>
              <a:t>ra</a:t>
            </a:r>
            <a:r>
              <a:rPr sz="1850" spc="-47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1850" spc="20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18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-145" dirty="0">
                <a:solidFill>
                  <a:srgbClr val="000072"/>
                </a:solidFill>
                <a:latin typeface="Courier New"/>
                <a:cs typeface="Courier New"/>
              </a:rPr>
              <a:t>r</a:t>
            </a:r>
            <a:r>
              <a:rPr sz="1850" spc="-150" dirty="0">
                <a:solidFill>
                  <a:srgbClr val="000072"/>
                </a:solidFill>
                <a:latin typeface="Courier New"/>
                <a:cs typeface="Courier New"/>
              </a:rPr>
              <a:t>m</a:t>
            </a:r>
            <a:r>
              <a:rPr sz="1850" spc="15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18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-20" dirty="0">
                <a:solidFill>
                  <a:srgbClr val="000072"/>
                </a:solidFill>
                <a:latin typeface="Arial"/>
                <a:cs typeface="Arial"/>
              </a:rPr>
              <a:t>Real</a:t>
            </a:r>
            <a:r>
              <a:rPr sz="18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55" dirty="0">
                <a:solidFill>
                  <a:srgbClr val="000072"/>
                </a:solidFill>
                <a:latin typeface="Arial"/>
                <a:cs typeface="Arial"/>
              </a:rPr>
              <a:t>Audio</a:t>
            </a:r>
            <a:endParaRPr sz="185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48"/>
              </a:spcBef>
            </a:pPr>
            <a:endParaRPr sz="950"/>
          </a:p>
          <a:p>
            <a:pPr marL="12700">
              <a:lnSpc>
                <a:spcPct val="100000"/>
              </a:lnSpc>
            </a:pPr>
            <a:r>
              <a:rPr sz="1850" spc="-145" dirty="0">
                <a:solidFill>
                  <a:srgbClr val="000072"/>
                </a:solidFill>
                <a:latin typeface="Courier New"/>
                <a:cs typeface="Courier New"/>
              </a:rPr>
              <a:t>amr</a:t>
            </a:r>
            <a:endParaRPr sz="1850">
              <a:latin typeface="Courier New"/>
              <a:cs typeface="Courier New"/>
            </a:endParaRPr>
          </a:p>
          <a:p>
            <a:pPr>
              <a:lnSpc>
                <a:spcPts val="950"/>
              </a:lnSpc>
              <a:spcBef>
                <a:spcPts val="48"/>
              </a:spcBef>
            </a:pPr>
            <a:endParaRPr sz="950"/>
          </a:p>
          <a:p>
            <a:pPr marL="12700">
              <a:lnSpc>
                <a:spcPct val="100000"/>
              </a:lnSpc>
            </a:pPr>
            <a:r>
              <a:rPr sz="1850" spc="-145" dirty="0">
                <a:solidFill>
                  <a:srgbClr val="000072"/>
                </a:solidFill>
                <a:latin typeface="Courier New"/>
                <a:cs typeface="Courier New"/>
              </a:rPr>
              <a:t>ogg</a:t>
            </a:r>
            <a:r>
              <a:rPr sz="1850" spc="-47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1850" spc="20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18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-145" dirty="0">
                <a:solidFill>
                  <a:srgbClr val="000072"/>
                </a:solidFill>
                <a:latin typeface="Courier New"/>
                <a:cs typeface="Courier New"/>
              </a:rPr>
              <a:t>oga</a:t>
            </a:r>
            <a:r>
              <a:rPr sz="1850" spc="-47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1850" spc="35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1850" spc="0" dirty="0">
                <a:solidFill>
                  <a:srgbClr val="000072"/>
                </a:solidFill>
                <a:latin typeface="Arial"/>
                <a:cs typeface="Arial"/>
              </a:rPr>
              <a:t>orbis</a:t>
            </a:r>
            <a:endParaRPr sz="185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48"/>
              </a:spcBef>
            </a:pPr>
            <a:endParaRPr sz="950"/>
          </a:p>
          <a:p>
            <a:pPr marL="12700">
              <a:lnSpc>
                <a:spcPct val="100000"/>
              </a:lnSpc>
            </a:pPr>
            <a:r>
              <a:rPr sz="1850" spc="-145" dirty="0">
                <a:solidFill>
                  <a:srgbClr val="000072"/>
                </a:solidFill>
                <a:latin typeface="Courier New"/>
                <a:cs typeface="Courier New"/>
              </a:rPr>
              <a:t>wav</a:t>
            </a:r>
            <a:r>
              <a:rPr sz="1850" spc="15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18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-1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1850" spc="-20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50" spc="120" dirty="0">
                <a:solidFill>
                  <a:srgbClr val="000072"/>
                </a:solidFill>
                <a:latin typeface="Arial"/>
                <a:cs typeface="Arial"/>
              </a:rPr>
              <a:t>VE</a:t>
            </a:r>
            <a:endParaRPr sz="185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48"/>
              </a:spcBef>
            </a:pPr>
            <a:endParaRPr sz="950"/>
          </a:p>
          <a:p>
            <a:pPr marL="12700">
              <a:lnSpc>
                <a:spcPct val="100000"/>
              </a:lnSpc>
            </a:pPr>
            <a:r>
              <a:rPr sz="1850" spc="-145" dirty="0">
                <a:solidFill>
                  <a:srgbClr val="000072"/>
                </a:solidFill>
                <a:latin typeface="Courier New"/>
                <a:cs typeface="Courier New"/>
              </a:rPr>
              <a:t>wma</a:t>
            </a:r>
            <a:r>
              <a:rPr sz="1850" spc="15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18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60" dirty="0">
                <a:solidFill>
                  <a:srgbClr val="000072"/>
                </a:solidFill>
                <a:latin typeface="Arial"/>
                <a:cs typeface="Arial"/>
              </a:rPr>
              <a:t>Wind</a:t>
            </a:r>
            <a:r>
              <a:rPr sz="1850" spc="1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50" spc="-70" dirty="0">
                <a:solidFill>
                  <a:srgbClr val="000072"/>
                </a:solidFill>
                <a:latin typeface="Arial"/>
                <a:cs typeface="Arial"/>
              </a:rPr>
              <a:t>ws</a:t>
            </a:r>
            <a:r>
              <a:rPr sz="18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200" dirty="0">
                <a:solidFill>
                  <a:srgbClr val="000072"/>
                </a:solidFill>
                <a:latin typeface="Arial"/>
                <a:cs typeface="Arial"/>
              </a:rPr>
              <a:t>M</a:t>
            </a:r>
            <a:r>
              <a:rPr sz="1850" spc="-30" dirty="0">
                <a:solidFill>
                  <a:srgbClr val="000072"/>
                </a:solidFill>
                <a:latin typeface="Arial"/>
                <a:cs typeface="Arial"/>
              </a:rPr>
              <a:t>edia</a:t>
            </a:r>
            <a:r>
              <a:rPr sz="18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55" dirty="0">
                <a:solidFill>
                  <a:srgbClr val="000072"/>
                </a:solidFill>
                <a:latin typeface="Arial"/>
                <a:cs typeface="Arial"/>
              </a:rPr>
              <a:t>Audio</a:t>
            </a:r>
            <a:endParaRPr sz="18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94106" y="3192837"/>
            <a:ext cx="2133600" cy="32950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45000"/>
              </a:lnSpc>
            </a:pPr>
            <a:r>
              <a:rPr sz="1850" spc="-145" dirty="0">
                <a:solidFill>
                  <a:srgbClr val="000072"/>
                </a:solidFill>
                <a:latin typeface="Courier New"/>
                <a:cs typeface="Courier New"/>
              </a:rPr>
              <a:t>audio/x-aiff audio/midi audio/mpeg audio/x-realaudio audio/amr audio/ogg</a:t>
            </a:r>
            <a:endParaRPr sz="1850">
              <a:latin typeface="Courier New"/>
              <a:cs typeface="Courier New"/>
            </a:endParaRPr>
          </a:p>
          <a:p>
            <a:pPr marL="12700" marR="756285">
              <a:lnSpc>
                <a:spcPct val="145000"/>
              </a:lnSpc>
            </a:pPr>
            <a:r>
              <a:rPr sz="1850" spc="-145" dirty="0">
                <a:solidFill>
                  <a:srgbClr val="000072"/>
                </a:solidFill>
                <a:latin typeface="Courier New"/>
                <a:cs typeface="Courier New"/>
              </a:rPr>
              <a:t>audio/x-wav audio/x-wma</a:t>
            </a:r>
            <a:endParaRPr sz="1850">
              <a:latin typeface="Courier New"/>
              <a:cs typeface="Courier New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122176-0263-427A-A47F-D87F5B718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797685">
              <a:lnSpc>
                <a:spcPct val="100000"/>
              </a:lnSpc>
            </a:pPr>
            <a:r>
              <a:rPr sz="2950" b="1" spc="135" dirty="0">
                <a:solidFill>
                  <a:srgbClr val="B20000"/>
                </a:solidFill>
                <a:latin typeface="Arial"/>
                <a:cs typeface="Arial"/>
              </a:rPr>
              <a:t>The</a:t>
            </a:r>
            <a:r>
              <a:rPr sz="2950" b="1" spc="29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spc="-250" dirty="0">
                <a:solidFill>
                  <a:srgbClr val="B20000"/>
                </a:solidFill>
                <a:latin typeface="Courier New"/>
                <a:cs typeface="Courier New"/>
              </a:rPr>
              <a:t>audio</a:t>
            </a:r>
            <a:r>
              <a:rPr sz="2950" spc="-650" dirty="0">
                <a:solidFill>
                  <a:srgbClr val="B20000"/>
                </a:solidFill>
                <a:latin typeface="Courier New"/>
                <a:cs typeface="Courier New"/>
              </a:rPr>
              <a:t> </a:t>
            </a:r>
            <a:r>
              <a:rPr sz="2950" b="1" spc="50" dirty="0">
                <a:solidFill>
                  <a:srgbClr val="B20000"/>
                </a:solidFill>
                <a:latin typeface="Arial"/>
                <a:cs typeface="Arial"/>
              </a:rPr>
              <a:t>Eleme</a:t>
            </a:r>
            <a:r>
              <a:rPr sz="2950" b="1" spc="-40" dirty="0">
                <a:solidFill>
                  <a:srgbClr val="B20000"/>
                </a:solidFill>
                <a:latin typeface="Arial"/>
                <a:cs typeface="Arial"/>
              </a:rPr>
              <a:t>n</a:t>
            </a:r>
            <a:r>
              <a:rPr sz="2950" b="1" spc="310" dirty="0">
                <a:solidFill>
                  <a:srgbClr val="B20000"/>
                </a:solidFill>
                <a:latin typeface="Arial"/>
                <a:cs typeface="Arial"/>
              </a:rPr>
              <a:t>t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5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262" y="1761255"/>
            <a:ext cx="7654925" cy="50330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2239010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&lt;audio </a:t>
            </a:r>
            <a:r>
              <a:rPr sz="2050" i="1" spc="30" dirty="0">
                <a:solidFill>
                  <a:srgbClr val="000072"/>
                </a:solidFill>
                <a:latin typeface="Arial"/>
                <a:cs typeface="Arial"/>
              </a:rPr>
              <a:t>attributes	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src="</a:t>
            </a:r>
            <a:r>
              <a:rPr sz="2050" i="1" spc="75" dirty="0">
                <a:solidFill>
                  <a:srgbClr val="000072"/>
                </a:solidFill>
                <a:latin typeface="Arial"/>
                <a:cs typeface="Arial"/>
              </a:rPr>
              <a:t>url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"&gt;&lt;/audio&gt;</a:t>
            </a:r>
            <a:endParaRPr sz="2050" dirty="0">
              <a:latin typeface="Courier New"/>
              <a:cs typeface="Courier New"/>
            </a:endParaRPr>
          </a:p>
          <a:p>
            <a:pPr>
              <a:lnSpc>
                <a:spcPts val="1000"/>
              </a:lnSpc>
              <a:spcBef>
                <a:spcPts val="37"/>
              </a:spcBef>
            </a:pPr>
            <a:endParaRPr sz="1000" dirty="0"/>
          </a:p>
          <a:p>
            <a:pPr marL="425450" marR="615950" indent="-413384">
              <a:lnSpc>
                <a:spcPct val="1174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&lt;audio </a:t>
            </a:r>
            <a:r>
              <a:rPr lang="en-US" sz="2050" spc="-150" dirty="0" err="1">
                <a:solidFill>
                  <a:srgbClr val="000072"/>
                </a:solidFill>
                <a:latin typeface="Courier New"/>
                <a:cs typeface="Courier New"/>
              </a:rPr>
              <a:t>src</a:t>
            </a:r>
            <a:r>
              <a:rPr lang="en-US" sz="2050" spc="-150" dirty="0">
                <a:solidFill>
                  <a:srgbClr val="000072"/>
                </a:solidFill>
                <a:latin typeface="Courier New"/>
                <a:cs typeface="Courier New"/>
              </a:rPr>
              <a:t>="files/Bob_sinclar_love_generation.mp3"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 controls="controls" autoplay="autoplay"&gt;&lt;/audio&gt;</a:t>
            </a:r>
            <a:endParaRPr sz="2050" dirty="0">
              <a:latin typeface="Courier New"/>
              <a:cs typeface="Courier New"/>
            </a:endParaRPr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300"/>
              </a:lnSpc>
              <a:spcBef>
                <a:spcPts val="54"/>
              </a:spcBef>
            </a:pPr>
            <a:endParaRPr sz="1300" dirty="0"/>
          </a:p>
          <a:p>
            <a:pPr marL="12700">
              <a:lnSpc>
                <a:spcPct val="100000"/>
              </a:lnSpc>
            </a:pP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b="1" spc="85" dirty="0">
                <a:solidFill>
                  <a:srgbClr val="000072"/>
                </a:solidFill>
                <a:latin typeface="Arial"/>
                <a:cs typeface="Arial"/>
                <a:hlinkClick r:id="rId2"/>
              </a:rPr>
              <a:t>Ex:</a:t>
            </a:r>
            <a:r>
              <a:rPr lang="en-US" sz="2050" b="1" spc="85" dirty="0">
                <a:solidFill>
                  <a:srgbClr val="000072"/>
                </a:solidFill>
                <a:latin typeface="Arial"/>
                <a:cs typeface="Arial"/>
                <a:hlinkClick r:id="rId2"/>
              </a:rPr>
              <a:t> Audio</a:t>
            </a:r>
            <a:endParaRPr sz="2050" dirty="0">
              <a:latin typeface="Courier New"/>
              <a:cs typeface="Courier New"/>
            </a:endParaRPr>
          </a:p>
          <a:p>
            <a:pPr>
              <a:lnSpc>
                <a:spcPts val="1000"/>
              </a:lnSpc>
              <a:spcBef>
                <a:spcPts val="37"/>
              </a:spcBef>
            </a:pPr>
            <a:endParaRPr sz="1000" dirty="0"/>
          </a:p>
          <a:p>
            <a:pPr marL="12700" marR="12700" indent="0">
              <a:lnSpc>
                <a:spcPct val="117400"/>
              </a:lnSpc>
            </a:pP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Audio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formats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sup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ported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de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end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on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br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ws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er. 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00" dirty="0">
                <a:solidFill>
                  <a:srgbClr val="000072"/>
                </a:solidFill>
                <a:latin typeface="Arial"/>
                <a:cs typeface="Arial"/>
              </a:rPr>
              <a:t>But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.ogg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.mp3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,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.wav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are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65" dirty="0">
                <a:solidFill>
                  <a:srgbClr val="000072"/>
                </a:solidFill>
                <a:latin typeface="Arial"/>
                <a:cs typeface="Arial"/>
              </a:rPr>
              <a:t>li</a:t>
            </a:r>
            <a:r>
              <a:rPr sz="2050" spc="95" dirty="0">
                <a:solidFill>
                  <a:srgbClr val="000072"/>
                </a:solidFill>
                <a:latin typeface="Arial"/>
                <a:cs typeface="Arial"/>
              </a:rPr>
              <a:t>k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ely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sup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ported. 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ou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can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include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alternati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 formats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with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source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110" dirty="0">
                <a:solidFill>
                  <a:srgbClr val="000072"/>
                </a:solidFill>
                <a:latin typeface="Arial"/>
                <a:cs typeface="Arial"/>
              </a:rPr>
              <a:t>t: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65"/>
              </a:spcBef>
            </a:pPr>
            <a:endParaRPr sz="1400" dirty="0"/>
          </a:p>
          <a:p>
            <a:pPr marL="12700">
              <a:lnSpc>
                <a:spcPct val="100000"/>
              </a:lnSpc>
              <a:tabLst>
                <a:tab pos="2326640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&lt;audio</a:t>
            </a:r>
            <a:r>
              <a:rPr sz="2050" spc="540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i="1" spc="30" dirty="0">
                <a:solidFill>
                  <a:srgbClr val="000072"/>
                </a:solidFill>
                <a:latin typeface="Arial"/>
                <a:cs typeface="Arial"/>
              </a:rPr>
              <a:t>attributes	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&gt; &lt;source src="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i="1" spc="0" dirty="0">
                <a:solidFill>
                  <a:srgbClr val="000072"/>
                </a:solidFill>
                <a:latin typeface="Arial"/>
                <a:cs typeface="Arial"/>
              </a:rPr>
              <a:t>file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.ogg" /&gt;</a:t>
            </a:r>
            <a:endParaRPr sz="2050" dirty="0">
              <a:latin typeface="Courier New"/>
              <a:cs typeface="Courier New"/>
            </a:endParaRPr>
          </a:p>
          <a:p>
            <a:pPr marL="976630">
              <a:lnSpc>
                <a:spcPct val="100000"/>
              </a:lnSpc>
              <a:spcBef>
                <a:spcPts val="425"/>
              </a:spcBef>
              <a:tabLst>
                <a:tab pos="4705985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&lt;source src="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i="1" spc="0" dirty="0">
                <a:solidFill>
                  <a:srgbClr val="000072"/>
                </a:solidFill>
                <a:latin typeface="Arial"/>
                <a:cs typeface="Arial"/>
              </a:rPr>
              <a:t>file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.mp3" /&gt;	...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2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&lt;/audio&gt;</a:t>
            </a:r>
            <a:endParaRPr sz="2050" dirty="0">
              <a:latin typeface="Courier New"/>
              <a:cs typeface="Courier New"/>
            </a:endParaRPr>
          </a:p>
          <a:p>
            <a:pPr>
              <a:lnSpc>
                <a:spcPts val="1400"/>
              </a:lnSpc>
              <a:spcBef>
                <a:spcPts val="65"/>
              </a:spcBef>
            </a:pPr>
            <a:endParaRPr sz="1400" dirty="0"/>
          </a:p>
          <a:p>
            <a:pPr marL="12700">
              <a:lnSpc>
                <a:spcPct val="100000"/>
              </a:lnSpc>
            </a:pPr>
            <a:r>
              <a:rPr sz="2050" spc="17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br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wser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will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pl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1st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sup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ported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format.</a:t>
            </a:r>
            <a:endParaRPr sz="2050" dirty="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4496F-A694-4630-B4C7-281C17E17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244090">
              <a:lnSpc>
                <a:spcPct val="100000"/>
              </a:lnSpc>
            </a:pPr>
            <a:r>
              <a:rPr sz="2950" b="1" spc="125" dirty="0">
                <a:solidFill>
                  <a:srgbClr val="B20000"/>
                </a:solidFill>
                <a:latin typeface="Arial"/>
                <a:cs typeface="Arial"/>
              </a:rPr>
              <a:t>Pl</a:t>
            </a:r>
            <a:r>
              <a:rPr sz="2950" b="1" spc="55" dirty="0">
                <a:solidFill>
                  <a:srgbClr val="B20000"/>
                </a:solidFill>
                <a:latin typeface="Arial"/>
                <a:cs typeface="Arial"/>
              </a:rPr>
              <a:t>a</a:t>
            </a:r>
            <a:r>
              <a:rPr sz="2950" b="1" spc="30" dirty="0">
                <a:solidFill>
                  <a:srgbClr val="B20000"/>
                </a:solidFill>
                <a:latin typeface="Arial"/>
                <a:cs typeface="Arial"/>
              </a:rPr>
              <a:t>ying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80" dirty="0">
                <a:solidFill>
                  <a:srgbClr val="B20000"/>
                </a:solidFill>
                <a:latin typeface="Arial"/>
                <a:cs typeface="Arial"/>
              </a:rPr>
              <a:t>Video</a:t>
            </a:r>
            <a:endParaRPr sz="295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6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40191" y="1727151"/>
            <a:ext cx="7448550" cy="47015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4955" marR="12192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17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video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35" dirty="0">
                <a:solidFill>
                  <a:srgbClr val="000072"/>
                </a:solidFill>
                <a:latin typeface="Arial"/>
                <a:cs typeface="Arial"/>
              </a:rPr>
              <a:t>sequence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images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d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l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apid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succession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that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usually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5" dirty="0">
                <a:solidFill>
                  <a:srgbClr val="000072"/>
                </a:solidFill>
                <a:latin typeface="Arial"/>
                <a:cs typeface="Arial"/>
              </a:rPr>
              <a:t>also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pl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syn</a:t>
            </a:r>
            <a:r>
              <a:rPr sz="2050" spc="-12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hro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with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sound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stream.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2"/>
              </a:spcBef>
              <a:buClr>
                <a:srgbClr val="000072"/>
              </a:buClr>
              <a:buFont typeface="Arial"/>
              <a:buChar char="•"/>
            </a:pPr>
            <a:endParaRPr sz="600" dirty="0"/>
          </a:p>
          <a:p>
            <a:pPr>
              <a:lnSpc>
                <a:spcPts val="1000"/>
              </a:lnSpc>
              <a:buClr>
                <a:srgbClr val="000072"/>
              </a:buClr>
              <a:buFont typeface="Arial"/>
              <a:buChar char="•"/>
            </a:pPr>
            <a:endParaRPr sz="1000" dirty="0"/>
          </a:p>
          <a:p>
            <a:pPr marL="274955" indent="-262890">
              <a:lnSpc>
                <a:spcPct val="1000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-85" dirty="0">
                <a:solidFill>
                  <a:srgbClr val="000072"/>
                </a:solidFill>
                <a:latin typeface="Arial"/>
                <a:cs typeface="Arial"/>
              </a:rPr>
              <a:t>F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sm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35" dirty="0">
                <a:solidFill>
                  <a:srgbClr val="000072"/>
                </a:solidFill>
                <a:latin typeface="Arial"/>
                <a:cs typeface="Arial"/>
              </a:rPr>
              <a:t>oth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motion,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55" dirty="0">
                <a:solidFill>
                  <a:srgbClr val="000072"/>
                </a:solidFill>
                <a:latin typeface="Arial"/>
                <a:cs typeface="Arial"/>
              </a:rPr>
              <a:t>f</a:t>
            </a:r>
            <a:r>
              <a:rPr sz="2050" i="1" spc="75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i="1" spc="-110" dirty="0">
                <a:solidFill>
                  <a:srgbClr val="000072"/>
                </a:solidFill>
                <a:latin typeface="Arial"/>
                <a:cs typeface="Arial"/>
              </a:rPr>
              <a:t>ame</a:t>
            </a:r>
            <a:r>
              <a:rPr sz="2050" i="1" spc="1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70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i="1" spc="-60" dirty="0">
                <a:solidFill>
                  <a:srgbClr val="000072"/>
                </a:solidFill>
                <a:latin typeface="Arial"/>
                <a:cs typeface="Arial"/>
              </a:rPr>
              <a:t>ate</a:t>
            </a:r>
            <a:r>
              <a:rPr sz="2050" i="1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close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30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fps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0" dirty="0">
                <a:solidFill>
                  <a:srgbClr val="000072"/>
                </a:solidFill>
                <a:latin typeface="Arial"/>
                <a:cs typeface="Arial"/>
              </a:rPr>
              <a:t>needed.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Char char="•"/>
            </a:pPr>
            <a:endParaRPr sz="1100" dirty="0"/>
          </a:p>
          <a:p>
            <a:pPr marL="274955" marR="815975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  <a:tab pos="5615305" algn="l"/>
              </a:tabLst>
            </a:pPr>
            <a:r>
              <a:rPr sz="2050" spc="65" dirty="0">
                <a:solidFill>
                  <a:srgbClr val="000072"/>
                </a:solidFill>
                <a:latin typeface="Arial"/>
                <a:cs typeface="Arial"/>
              </a:rPr>
              <a:t>Digital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video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formats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include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D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VD,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Blu-r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	,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10" dirty="0">
                <a:solidFill>
                  <a:srgbClr val="000072"/>
                </a:solidFill>
                <a:latin typeface="Arial"/>
                <a:cs typeface="Arial"/>
              </a:rPr>
              <a:t>HDTV,</a:t>
            </a:r>
            <a:r>
              <a:rPr sz="2050" spc="5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D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CP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O/HD,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D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CAM/HDCAM,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65" dirty="0">
                <a:solidFill>
                  <a:srgbClr val="000072"/>
                </a:solidFill>
                <a:latin typeface="Arial"/>
                <a:cs typeface="Arial"/>
              </a:rPr>
              <a:t>so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on.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Char char="•"/>
            </a:pPr>
            <a:endParaRPr sz="1100" dirty="0"/>
          </a:p>
          <a:p>
            <a:pPr marL="274955" marR="26289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17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video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file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eb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usual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ly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supplies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video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tra</a:t>
            </a:r>
            <a:r>
              <a:rPr sz="2050" spc="-1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ks,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audio</a:t>
            </a:r>
            <a:r>
              <a:rPr sz="2050" spc="-1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tra</a:t>
            </a:r>
            <a:r>
              <a:rPr sz="2050" spc="-1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ks,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metadata. </a:t>
            </a:r>
            <a:r>
              <a:rPr sz="2050" spc="-21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ra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85" dirty="0">
                <a:solidFill>
                  <a:srgbClr val="000072"/>
                </a:solidFill>
                <a:latin typeface="Arial"/>
                <a:cs typeface="Arial"/>
              </a:rPr>
              <a:t>ks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video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file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can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5" dirty="0">
                <a:solidFill>
                  <a:srgbClr val="000072"/>
                </a:solidFill>
                <a:latin typeface="Arial"/>
                <a:cs typeface="Arial"/>
              </a:rPr>
              <a:t>also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organized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hapters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that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Char char="•"/>
            </a:pPr>
            <a:endParaRPr sz="1100" dirty="0"/>
          </a:p>
          <a:p>
            <a:pPr marL="274955" marR="1270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can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ac</a:t>
            </a:r>
            <a:r>
              <a:rPr sz="2050" spc="-165" dirty="0">
                <a:solidFill>
                  <a:srgbClr val="000072"/>
                </a:solidFill>
                <a:latin typeface="Arial"/>
                <a:cs typeface="Arial"/>
              </a:rPr>
              <a:t>cessed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pl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direct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l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. </a:t>
            </a:r>
            <a:r>
              <a:rPr sz="2050" spc="-2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30" dirty="0">
                <a:solidFill>
                  <a:srgbClr val="000072"/>
                </a:solidFill>
                <a:latin typeface="Arial"/>
                <a:cs typeface="Arial"/>
              </a:rPr>
              <a:t>Su</a:t>
            </a:r>
            <a:r>
              <a:rPr sz="2050" spc="-16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f</a:t>
            </a:r>
            <a:r>
              <a:rPr sz="2050" spc="45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les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are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kn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wn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65" dirty="0">
                <a:solidFill>
                  <a:srgbClr val="000072"/>
                </a:solidFill>
                <a:latin typeface="Arial"/>
                <a:cs typeface="Arial"/>
              </a:rPr>
              <a:t>as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90" dirty="0">
                <a:solidFill>
                  <a:srgbClr val="000072"/>
                </a:solidFill>
                <a:latin typeface="Arial"/>
                <a:cs typeface="Arial"/>
              </a:rPr>
              <a:t>vid</a:t>
            </a:r>
            <a:r>
              <a:rPr sz="2050" i="1" spc="-305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i="1" spc="-9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i="1" spc="1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19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i="1" spc="-10" dirty="0">
                <a:solidFill>
                  <a:srgbClr val="000072"/>
                </a:solidFill>
                <a:latin typeface="Arial"/>
                <a:cs typeface="Arial"/>
              </a:rPr>
              <a:t>ontainers</a:t>
            </a:r>
            <a:r>
              <a:rPr sz="2050" i="1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they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5" dirty="0">
                <a:solidFill>
                  <a:srgbClr val="000072"/>
                </a:solidFill>
                <a:latin typeface="Arial"/>
                <a:cs typeface="Arial"/>
              </a:rPr>
              <a:t>foll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well-designed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19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i="1" spc="15" dirty="0">
                <a:solidFill>
                  <a:srgbClr val="000072"/>
                </a:solidFill>
                <a:latin typeface="Arial"/>
                <a:cs typeface="Arial"/>
              </a:rPr>
              <a:t>ontainer</a:t>
            </a:r>
            <a:r>
              <a:rPr sz="2050" i="1" spc="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10" dirty="0">
                <a:solidFill>
                  <a:srgbClr val="000072"/>
                </a:solidFill>
                <a:latin typeface="Arial"/>
                <a:cs typeface="Arial"/>
              </a:rPr>
              <a:t>formats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whi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g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ern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10" dirty="0">
                <a:solidFill>
                  <a:srgbClr val="000072"/>
                </a:solidFill>
                <a:latin typeface="Arial"/>
                <a:cs typeface="Arial"/>
              </a:rPr>
              <a:t>th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ternal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organization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video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file.</a:t>
            </a:r>
            <a:endParaRPr sz="20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35149" y="3153594"/>
            <a:ext cx="307340" cy="1727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380" dirty="0">
                <a:solidFill>
                  <a:srgbClr val="000072"/>
                </a:solidFill>
                <a:latin typeface="Arial"/>
                <a:cs typeface="Arial"/>
              </a:rPr>
              <a:t>TM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1E45E2-CA98-4DB7-9D41-42857BBF6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938655">
              <a:lnSpc>
                <a:spcPct val="100000"/>
              </a:lnSpc>
            </a:pPr>
            <a:r>
              <a:rPr sz="2950" b="1" spc="80" dirty="0">
                <a:solidFill>
                  <a:srgbClr val="B20000"/>
                </a:solidFill>
                <a:latin typeface="Arial"/>
                <a:cs typeface="Arial"/>
              </a:rPr>
              <a:t>Video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55" dirty="0">
                <a:solidFill>
                  <a:srgbClr val="B20000"/>
                </a:solidFill>
                <a:latin typeface="Arial"/>
                <a:cs typeface="Arial"/>
              </a:rPr>
              <a:t>Co</a:t>
            </a:r>
            <a:r>
              <a:rPr sz="2950" b="1" spc="-40" dirty="0">
                <a:solidFill>
                  <a:srgbClr val="B20000"/>
                </a:solidFill>
                <a:latin typeface="Arial"/>
                <a:cs typeface="Arial"/>
              </a:rPr>
              <a:t>n</a:t>
            </a:r>
            <a:r>
              <a:rPr sz="2950" b="1" spc="25" dirty="0">
                <a:solidFill>
                  <a:srgbClr val="B20000"/>
                </a:solidFill>
                <a:latin typeface="Arial"/>
                <a:cs typeface="Arial"/>
              </a:rPr>
              <a:t>tainers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7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40191" y="1681959"/>
            <a:ext cx="7588250" cy="52501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4955" marR="12700" indent="-262890">
              <a:lnSpc>
                <a:spcPct val="1155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MPEG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4—A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suite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standard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audio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video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compression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 formats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from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M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ving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Pictures</a:t>
            </a:r>
            <a:r>
              <a:rPr sz="2050" spc="9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5" dirty="0">
                <a:solidFill>
                  <a:srgbClr val="000072"/>
                </a:solidFill>
                <a:latin typeface="Arial"/>
                <a:cs typeface="Arial"/>
              </a:rPr>
              <a:t>Ex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erts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0" dirty="0">
                <a:solidFill>
                  <a:srgbClr val="000072"/>
                </a:solidFill>
                <a:latin typeface="Arial"/>
                <a:cs typeface="Arial"/>
              </a:rPr>
              <a:t>Group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(co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te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6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video/mp4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;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file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suffix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mp4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mpg4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).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40"/>
              </a:spcBef>
              <a:buClr>
                <a:srgbClr val="000072"/>
              </a:buClr>
              <a:buFont typeface="Arial"/>
              <a:buChar char="•"/>
            </a:pPr>
            <a:endParaRPr sz="850" dirty="0"/>
          </a:p>
          <a:p>
            <a:pPr marL="274955" marR="325120" indent="-262890">
              <a:lnSpc>
                <a:spcPct val="1155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10" dirty="0">
                <a:solidFill>
                  <a:srgbClr val="000072"/>
                </a:solidFill>
                <a:latin typeface="Arial"/>
                <a:cs typeface="Arial"/>
              </a:rPr>
              <a:t>Mobile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phone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vi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de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o—A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3GPP-defined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co</a:t>
            </a:r>
            <a:r>
              <a:rPr sz="2050" spc="-14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tainer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format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used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video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mobile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phones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(c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12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te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6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video/3gpp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;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file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suffix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3pg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).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40"/>
              </a:spcBef>
              <a:buClr>
                <a:srgbClr val="000072"/>
              </a:buClr>
              <a:buFont typeface="Arial"/>
              <a:buChar char="•"/>
            </a:pPr>
            <a:endParaRPr sz="850" dirty="0"/>
          </a:p>
          <a:p>
            <a:pPr marL="274955" marR="9652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lang="en-US" sz="2050" spc="-5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lang="en-US" sz="2050" spc="65" dirty="0">
                <a:solidFill>
                  <a:srgbClr val="000072"/>
                </a:solidFill>
                <a:latin typeface="Arial"/>
                <a:cs typeface="Arial"/>
              </a:rPr>
              <a:t>VI—Audio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15" dirty="0">
                <a:solidFill>
                  <a:srgbClr val="000072"/>
                </a:solidFill>
                <a:latin typeface="Arial"/>
                <a:cs typeface="Arial"/>
              </a:rPr>
              <a:t>Video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lang="en-US" sz="2050" spc="-20" dirty="0">
                <a:solidFill>
                  <a:srgbClr val="000072"/>
                </a:solidFill>
                <a:latin typeface="Arial"/>
                <a:cs typeface="Arial"/>
              </a:rPr>
              <a:t>terle</a:t>
            </a:r>
            <a:r>
              <a:rPr lang="en-US" sz="2050" spc="-80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lang="en-US" sz="2050" spc="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lang="en-US" sz="2050" spc="-114" dirty="0">
                <a:solidFill>
                  <a:srgbClr val="000072"/>
                </a:solidFill>
                <a:latin typeface="Arial"/>
                <a:cs typeface="Arial"/>
              </a:rPr>
              <a:t>ed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25" dirty="0">
                <a:solidFill>
                  <a:srgbClr val="000072"/>
                </a:solidFill>
                <a:latin typeface="Arial"/>
                <a:cs typeface="Arial"/>
              </a:rPr>
              <a:t>format</a:t>
            </a:r>
            <a:r>
              <a:rPr lang="en-US"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20" dirty="0">
                <a:solidFill>
                  <a:srgbClr val="000072"/>
                </a:solidFill>
                <a:latin typeface="Arial"/>
                <a:cs typeface="Arial"/>
              </a:rPr>
              <a:t>from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15" dirty="0">
                <a:solidFill>
                  <a:srgbClr val="000072"/>
                </a:solidFill>
                <a:latin typeface="Arial"/>
                <a:cs typeface="Arial"/>
              </a:rPr>
              <a:t>Microsoft</a:t>
            </a:r>
            <a:r>
              <a:rPr lang="en-US"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30" dirty="0">
                <a:solidFill>
                  <a:srgbClr val="000072"/>
                </a:solidFill>
                <a:latin typeface="Arial"/>
                <a:cs typeface="Arial"/>
              </a:rPr>
              <a:t>(co</a:t>
            </a:r>
            <a:r>
              <a:rPr lang="en-US" sz="2050" spc="-9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lang="en-US" sz="2050" spc="0" dirty="0">
                <a:solidFill>
                  <a:srgbClr val="000072"/>
                </a:solidFill>
                <a:latin typeface="Arial"/>
                <a:cs typeface="Arial"/>
              </a:rPr>
              <a:t>te</a:t>
            </a:r>
            <a:r>
              <a:rPr lang="en-US" sz="2050" spc="-5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lang="en-US" sz="2050" spc="225" dirty="0">
                <a:solidFill>
                  <a:srgbClr val="000072"/>
                </a:solidFill>
                <a:latin typeface="Arial"/>
                <a:cs typeface="Arial"/>
              </a:rPr>
              <a:t>t </a:t>
            </a:r>
            <a:r>
              <a:rPr lang="en-US" sz="2050" spc="16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lang="en-US" sz="2050" spc="3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lang="en-US" sz="2050" spc="90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lang="en-US"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lang="en-US"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150" dirty="0">
                <a:solidFill>
                  <a:srgbClr val="000072"/>
                </a:solidFill>
                <a:latin typeface="Courier New"/>
                <a:cs typeface="Courier New"/>
              </a:rPr>
              <a:t>video/x-</a:t>
            </a:r>
            <a:r>
              <a:rPr lang="en-US" sz="2050" spc="-150" dirty="0" err="1">
                <a:solidFill>
                  <a:srgbClr val="000072"/>
                </a:solidFill>
                <a:latin typeface="Courier New"/>
                <a:cs typeface="Courier New"/>
              </a:rPr>
              <a:t>msvideo</a:t>
            </a:r>
            <a:r>
              <a:rPr lang="en-US" sz="2050" spc="-150" dirty="0">
                <a:solidFill>
                  <a:srgbClr val="000072"/>
                </a:solidFill>
                <a:latin typeface="Arial"/>
                <a:cs typeface="Arial"/>
              </a:rPr>
              <a:t>;</a:t>
            </a:r>
            <a:r>
              <a:rPr lang="en-US"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0" dirty="0">
                <a:solidFill>
                  <a:srgbClr val="000072"/>
                </a:solidFill>
                <a:latin typeface="Arial"/>
                <a:cs typeface="Arial"/>
              </a:rPr>
              <a:t>file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10" dirty="0">
                <a:solidFill>
                  <a:srgbClr val="000072"/>
                </a:solidFill>
                <a:latin typeface="Arial"/>
                <a:cs typeface="Arial"/>
              </a:rPr>
              <a:t>suffix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150" dirty="0" err="1">
                <a:solidFill>
                  <a:srgbClr val="000072"/>
                </a:solidFill>
                <a:latin typeface="Courier New"/>
                <a:cs typeface="Courier New"/>
              </a:rPr>
              <a:t>avi</a:t>
            </a:r>
            <a:r>
              <a:rPr lang="en-US" sz="2050" spc="55" dirty="0">
                <a:solidFill>
                  <a:srgbClr val="000072"/>
                </a:solidFill>
                <a:latin typeface="Arial"/>
                <a:cs typeface="Arial"/>
              </a:rPr>
              <a:t>).</a:t>
            </a:r>
            <a:endParaRPr lang="en-US" sz="2050" dirty="0">
              <a:latin typeface="Arial"/>
              <a:cs typeface="Arial"/>
            </a:endParaRPr>
          </a:p>
          <a:p>
            <a:pPr marL="274955" marR="31115" indent="-262890">
              <a:lnSpc>
                <a:spcPct val="1155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lang="en-US" sz="2050" dirty="0" err="1">
                <a:solidFill>
                  <a:srgbClr val="000072"/>
                </a:solidFill>
                <a:latin typeface="Arial"/>
                <a:cs typeface="Arial"/>
              </a:rPr>
              <a:t>RealVideo</a:t>
            </a:r>
            <a:r>
              <a:rPr lang="en-US" sz="2050" dirty="0">
                <a:solidFill>
                  <a:srgbClr val="000072"/>
                </a:solidFill>
                <a:latin typeface="Arial"/>
                <a:cs typeface="Arial"/>
              </a:rPr>
              <a:t>—An</a:t>
            </a:r>
            <a:r>
              <a:rPr lang="en-US"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20" dirty="0">
                <a:solidFill>
                  <a:srgbClr val="000072"/>
                </a:solidFill>
                <a:latin typeface="Arial"/>
                <a:cs typeface="Arial"/>
              </a:rPr>
              <a:t>audio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30" dirty="0">
                <a:solidFill>
                  <a:srgbClr val="000072"/>
                </a:solidFill>
                <a:latin typeface="Arial"/>
                <a:cs typeface="Arial"/>
              </a:rPr>
              <a:t>video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25" dirty="0">
                <a:solidFill>
                  <a:srgbClr val="000072"/>
                </a:solidFill>
                <a:latin typeface="Arial"/>
                <a:cs typeface="Arial"/>
              </a:rPr>
              <a:t>format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lang="en-US"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lang="en-US"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55" dirty="0">
                <a:solidFill>
                  <a:srgbClr val="000072"/>
                </a:solidFill>
                <a:latin typeface="Arial"/>
                <a:cs typeface="Arial"/>
              </a:rPr>
              <a:t>Real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25" dirty="0">
                <a:solidFill>
                  <a:srgbClr val="000072"/>
                </a:solidFill>
                <a:latin typeface="Arial"/>
                <a:cs typeface="Arial"/>
              </a:rPr>
              <a:t>Ne</a:t>
            </a:r>
            <a:r>
              <a:rPr lang="en-US" sz="2050" spc="-4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lang="en-US" sz="2050" spc="-6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lang="en-US" sz="2050" spc="-30" dirty="0">
                <a:solidFill>
                  <a:srgbClr val="000072"/>
                </a:solidFill>
                <a:latin typeface="Arial"/>
                <a:cs typeface="Arial"/>
              </a:rPr>
              <a:t>orks. </a:t>
            </a:r>
            <a:r>
              <a:rPr lang="en-US" sz="2050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85" dirty="0">
                <a:solidFill>
                  <a:srgbClr val="000072"/>
                </a:solidFill>
                <a:latin typeface="Arial"/>
                <a:cs typeface="Arial"/>
              </a:rPr>
              <a:t>F</a:t>
            </a:r>
            <a:r>
              <a:rPr lang="en-US" sz="2050" spc="5" dirty="0">
                <a:solidFill>
                  <a:srgbClr val="000072"/>
                </a:solidFill>
                <a:latin typeface="Arial"/>
                <a:cs typeface="Arial"/>
              </a:rPr>
              <a:t>or </a:t>
            </a:r>
            <a:r>
              <a:rPr lang="en-US" sz="2050" spc="15" dirty="0">
                <a:solidFill>
                  <a:srgbClr val="000072"/>
                </a:solidFill>
                <a:latin typeface="Arial"/>
                <a:cs typeface="Arial"/>
              </a:rPr>
              <a:t>historical</a:t>
            </a:r>
            <a:r>
              <a:rPr lang="en-US"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100" dirty="0">
                <a:solidFill>
                  <a:srgbClr val="000072"/>
                </a:solidFill>
                <a:latin typeface="Arial"/>
                <a:cs typeface="Arial"/>
              </a:rPr>
              <a:t>reasons,</a:t>
            </a:r>
            <a:r>
              <a:rPr lang="en-US"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170" dirty="0">
                <a:solidFill>
                  <a:srgbClr val="000072"/>
                </a:solidFill>
                <a:latin typeface="Arial"/>
                <a:cs typeface="Arial"/>
              </a:rPr>
              <a:t>it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165" dirty="0">
                <a:solidFill>
                  <a:srgbClr val="000072"/>
                </a:solidFill>
                <a:latin typeface="Arial"/>
                <a:cs typeface="Arial"/>
              </a:rPr>
              <a:t>uses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55" dirty="0">
                <a:solidFill>
                  <a:srgbClr val="000072"/>
                </a:solidFill>
                <a:latin typeface="Arial"/>
                <a:cs typeface="Arial"/>
              </a:rPr>
              <a:t>seemingly</a:t>
            </a:r>
            <a:r>
              <a:rPr lang="en-US"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0" dirty="0">
                <a:solidFill>
                  <a:srgbClr val="000072"/>
                </a:solidFill>
                <a:latin typeface="Arial"/>
                <a:cs typeface="Arial"/>
              </a:rPr>
              <a:t>incorrect</a:t>
            </a:r>
            <a:r>
              <a:rPr lang="en-US"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114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lang="en-US" sz="2050" spc="-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lang="en-US" sz="2050" spc="-12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lang="en-US" sz="2050" spc="0" dirty="0">
                <a:solidFill>
                  <a:srgbClr val="000072"/>
                </a:solidFill>
                <a:latin typeface="Arial"/>
                <a:cs typeface="Arial"/>
              </a:rPr>
              <a:t>te</a:t>
            </a:r>
            <a:r>
              <a:rPr lang="en-US" sz="2050" spc="-5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lang="en-US"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16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lang="en-US" sz="2050" spc="3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lang="en-US" sz="2050" spc="90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lang="en-US"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lang="en-US" sz="2050" spc="-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150" dirty="0">
                <a:solidFill>
                  <a:srgbClr val="000072"/>
                </a:solidFill>
                <a:latin typeface="Courier New"/>
                <a:cs typeface="Courier New"/>
              </a:rPr>
              <a:t>audio/x-</a:t>
            </a:r>
            <a:r>
              <a:rPr lang="en-US" sz="2050" spc="-150" dirty="0" err="1">
                <a:solidFill>
                  <a:srgbClr val="000072"/>
                </a:solidFill>
                <a:latin typeface="Courier New"/>
                <a:cs typeface="Courier New"/>
              </a:rPr>
              <a:t>pn</a:t>
            </a:r>
            <a:r>
              <a:rPr lang="en-US" sz="2050" spc="-150" dirty="0">
                <a:solidFill>
                  <a:srgbClr val="000072"/>
                </a:solidFill>
                <a:latin typeface="Courier New"/>
                <a:cs typeface="Courier New"/>
              </a:rPr>
              <a:t>-</a:t>
            </a:r>
            <a:r>
              <a:rPr lang="en-US" sz="2050" spc="-150" dirty="0" err="1">
                <a:solidFill>
                  <a:srgbClr val="000072"/>
                </a:solidFill>
                <a:latin typeface="Courier New"/>
                <a:cs typeface="Courier New"/>
              </a:rPr>
              <a:t>realaudio</a:t>
            </a:r>
            <a:r>
              <a:rPr lang="en-US"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lang="en-US"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75" dirty="0">
                <a:solidFill>
                  <a:srgbClr val="000072"/>
                </a:solidFill>
                <a:latin typeface="Arial"/>
                <a:cs typeface="Arial"/>
              </a:rPr>
              <a:t>fil</a:t>
            </a:r>
            <a:r>
              <a:rPr lang="en-US"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10" dirty="0">
                <a:solidFill>
                  <a:srgbClr val="000072"/>
                </a:solidFill>
                <a:latin typeface="Arial"/>
                <a:cs typeface="Arial"/>
              </a:rPr>
              <a:t>suffix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150" dirty="0">
                <a:solidFill>
                  <a:srgbClr val="000072"/>
                </a:solidFill>
                <a:latin typeface="Courier New"/>
                <a:cs typeface="Courier New"/>
              </a:rPr>
              <a:t>rm</a:t>
            </a:r>
            <a:r>
              <a:rPr lang="en-US" sz="2050" spc="-150" dirty="0">
                <a:solidFill>
                  <a:srgbClr val="000072"/>
                </a:solidFill>
                <a:latin typeface="Arial"/>
                <a:cs typeface="Arial"/>
              </a:rPr>
              <a:t>.</a:t>
            </a:r>
            <a:endParaRPr lang="en-US" sz="2050" dirty="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E4EC48-609A-4E7B-A9F9-BC08439FA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797685">
              <a:lnSpc>
                <a:spcPct val="100000"/>
              </a:lnSpc>
            </a:pPr>
            <a:r>
              <a:rPr sz="2950" b="1" spc="135" dirty="0">
                <a:solidFill>
                  <a:srgbClr val="B20000"/>
                </a:solidFill>
                <a:latin typeface="Arial"/>
                <a:cs typeface="Arial"/>
              </a:rPr>
              <a:t>The</a:t>
            </a:r>
            <a:r>
              <a:rPr sz="2950" b="1" spc="29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spc="-250" dirty="0">
                <a:solidFill>
                  <a:srgbClr val="B20000"/>
                </a:solidFill>
                <a:latin typeface="Courier New"/>
                <a:cs typeface="Courier New"/>
              </a:rPr>
              <a:t>video</a:t>
            </a:r>
            <a:r>
              <a:rPr sz="2950" spc="-650" dirty="0">
                <a:solidFill>
                  <a:srgbClr val="B20000"/>
                </a:solidFill>
                <a:latin typeface="Courier New"/>
                <a:cs typeface="Courier New"/>
              </a:rPr>
              <a:t> </a:t>
            </a:r>
            <a:r>
              <a:rPr sz="2950" b="1" spc="50" dirty="0">
                <a:solidFill>
                  <a:srgbClr val="B20000"/>
                </a:solidFill>
                <a:latin typeface="Arial"/>
                <a:cs typeface="Arial"/>
              </a:rPr>
              <a:t>Eleme</a:t>
            </a:r>
            <a:r>
              <a:rPr sz="2950" b="1" spc="-40" dirty="0">
                <a:solidFill>
                  <a:srgbClr val="B20000"/>
                </a:solidFill>
                <a:latin typeface="Arial"/>
                <a:cs typeface="Arial"/>
              </a:rPr>
              <a:t>n</a:t>
            </a:r>
            <a:r>
              <a:rPr sz="2950" b="1" spc="310" dirty="0">
                <a:solidFill>
                  <a:srgbClr val="B20000"/>
                </a:solidFill>
                <a:latin typeface="Arial"/>
                <a:cs typeface="Arial"/>
              </a:rPr>
              <a:t>t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8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262" y="1837034"/>
            <a:ext cx="6362700" cy="21697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2239010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&lt;video </a:t>
            </a:r>
            <a:r>
              <a:rPr sz="2050" i="1" spc="30" dirty="0">
                <a:solidFill>
                  <a:srgbClr val="000072"/>
                </a:solidFill>
                <a:latin typeface="Arial"/>
                <a:cs typeface="Arial"/>
              </a:rPr>
              <a:t>attributes	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src="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i="1" spc="75" dirty="0">
                <a:solidFill>
                  <a:srgbClr val="000072"/>
                </a:solidFill>
                <a:latin typeface="Arial"/>
                <a:cs typeface="Arial"/>
              </a:rPr>
              <a:t>url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"&gt;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&lt;/video&gt;</a:t>
            </a:r>
            <a:endParaRPr sz="2050" dirty="0">
              <a:latin typeface="Courier New"/>
              <a:cs typeface="Courier New"/>
            </a:endParaRPr>
          </a:p>
          <a:p>
            <a:pPr>
              <a:lnSpc>
                <a:spcPts val="550"/>
              </a:lnSpc>
              <a:spcBef>
                <a:spcPts val="7"/>
              </a:spcBef>
            </a:pPr>
            <a:endParaRPr sz="55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976630" marR="12700" indent="-964565">
              <a:lnSpc>
                <a:spcPct val="1189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&lt;video controls="controls" autoplay="autoplay" </a:t>
            </a:r>
            <a:r>
              <a:rPr sz="2050" spc="-150" dirty="0" err="1">
                <a:solidFill>
                  <a:srgbClr val="000072"/>
                </a:solidFill>
                <a:latin typeface="Courier New"/>
                <a:cs typeface="Courier New"/>
              </a:rPr>
              <a:t>src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="</a:t>
            </a:r>
            <a:r>
              <a:rPr lang="en-US" sz="2050" spc="-150" dirty="0">
                <a:solidFill>
                  <a:srgbClr val="000072"/>
                </a:solidFill>
                <a:latin typeface="Courier New"/>
                <a:cs typeface="Courier New"/>
              </a:rPr>
              <a:t>files/Jai_ho.mp4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"&gt;&lt;/video&gt;</a:t>
            </a:r>
            <a:endParaRPr sz="2050" dirty="0">
              <a:latin typeface="Courier New"/>
              <a:cs typeface="Courier New"/>
            </a:endParaRPr>
          </a:p>
          <a:p>
            <a:pPr>
              <a:lnSpc>
                <a:spcPts val="600"/>
              </a:lnSpc>
              <a:spcBef>
                <a:spcPts val="22"/>
              </a:spcBef>
            </a:pPr>
            <a:endParaRPr sz="6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12700">
              <a:lnSpc>
                <a:spcPct val="100000"/>
              </a:lnSpc>
            </a:pP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b="1" spc="85" dirty="0">
                <a:solidFill>
                  <a:srgbClr val="000072"/>
                </a:solidFill>
                <a:latin typeface="Arial"/>
                <a:cs typeface="Arial"/>
                <a:hlinkClick r:id="rId2"/>
              </a:rPr>
              <a:t>Ex: </a:t>
            </a:r>
            <a:r>
              <a:rPr sz="2050" b="1" spc="-220" dirty="0">
                <a:solidFill>
                  <a:srgbClr val="000072"/>
                </a:solidFill>
                <a:latin typeface="Arial"/>
                <a:cs typeface="Arial"/>
                <a:hlinkClick r:id="rId2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  <a:hlinkClick r:id="rId2"/>
              </a:rPr>
              <a:t>Video</a:t>
            </a:r>
            <a:endParaRPr sz="2050" dirty="0">
              <a:latin typeface="Courier New"/>
              <a:cs typeface="Courier New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4F019-E94B-4E75-96D7-F34439C02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057400">
              <a:lnSpc>
                <a:spcPct val="100000"/>
              </a:lnSpc>
            </a:pPr>
            <a:r>
              <a:rPr sz="2950" b="1" spc="155" dirty="0">
                <a:solidFill>
                  <a:srgbClr val="B20000"/>
                </a:solidFill>
                <a:latin typeface="Arial"/>
                <a:cs typeface="Arial"/>
              </a:rPr>
              <a:t>E</a:t>
            </a:r>
            <a:r>
              <a:rPr sz="2950" b="1" spc="114" dirty="0">
                <a:solidFill>
                  <a:srgbClr val="B20000"/>
                </a:solidFill>
                <a:latin typeface="Arial"/>
                <a:cs typeface="Arial"/>
              </a:rPr>
              <a:t>m</a:t>
            </a:r>
            <a:r>
              <a:rPr sz="2950" b="1" spc="140" dirty="0">
                <a:solidFill>
                  <a:srgbClr val="B20000"/>
                </a:solidFill>
                <a:latin typeface="Arial"/>
                <a:cs typeface="Arial"/>
              </a:rPr>
              <a:t>b</a:t>
            </a:r>
            <a:r>
              <a:rPr sz="2950" b="1" spc="-20" dirty="0">
                <a:solidFill>
                  <a:srgbClr val="B20000"/>
                </a:solidFill>
                <a:latin typeface="Arial"/>
                <a:cs typeface="Arial"/>
              </a:rPr>
              <a:t>edded</a:t>
            </a:r>
            <a:r>
              <a:rPr sz="2950" b="1" spc="29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330" dirty="0">
                <a:solidFill>
                  <a:srgbClr val="B20000"/>
                </a:solidFill>
                <a:latin typeface="Arial"/>
                <a:cs typeface="Arial"/>
              </a:rPr>
              <a:t>PDF</a:t>
            </a:r>
            <a:endParaRPr sz="29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9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84359" y="2055128"/>
            <a:ext cx="5689326" cy="40696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65F8DF-27D6-43E9-9A8B-1C1851AAC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</TotalTime>
  <Words>2321</Words>
  <Application>Microsoft Office PowerPoint</Application>
  <PresentationFormat>Custom</PresentationFormat>
  <Paragraphs>322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Courier New</vt:lpstr>
      <vt:lpstr>Office Theme</vt:lpstr>
      <vt:lpstr>PowerPoint Presentation</vt:lpstr>
      <vt:lpstr>Audio and Video for the Web</vt:lpstr>
      <vt:lpstr>Digital Audio</vt:lpstr>
      <vt:lpstr>Audio Encoding Formats</vt:lpstr>
      <vt:lpstr>The audio Element</vt:lpstr>
      <vt:lpstr>Playing Video</vt:lpstr>
      <vt:lpstr>Video Containers</vt:lpstr>
      <vt:lpstr>The video Element</vt:lpstr>
      <vt:lpstr>Embedded PDF</vt:lpstr>
      <vt:lpstr>PowerPoint Presentation</vt:lpstr>
      <vt:lpstr>HTML Tables</vt:lpstr>
      <vt:lpstr>Table Basics</vt:lpstr>
      <vt:lpstr>A Basic Table and more examples</vt:lpstr>
      <vt:lpstr>The table Structure</vt:lpstr>
      <vt:lpstr>Cell Content Alignments</vt:lpstr>
      <vt:lpstr>Sample Shopping Cart Table</vt:lpstr>
      <vt:lpstr>Centering Tables</vt:lpstr>
      <vt:lpstr>Table Layout</vt:lpstr>
      <vt:lpstr>Row and Column Spans</vt:lpstr>
      <vt:lpstr>PowerPoint Presentation</vt:lpstr>
      <vt:lpstr>Rules between Cells</vt:lpstr>
      <vt:lpstr>Table Nesting</vt:lpstr>
      <vt:lpstr>Table Based Layout</vt:lpstr>
      <vt:lpstr>Webpage Character Encoding</vt:lpstr>
      <vt:lpstr>UTF-8 Encoding</vt:lpstr>
      <vt:lpstr>PowerPoint Presentation</vt:lpstr>
      <vt:lpstr>Numeric Character Reference Display</vt:lpstr>
      <vt:lpstr>PowerPoint Presentation</vt:lpstr>
      <vt:lpstr>PowerPoint Presentation</vt:lpstr>
      <vt:lpstr>PowerPoint Presentation</vt:lpstr>
      <vt:lpstr>Metadata and Head Elements</vt:lpstr>
      <vt:lpstr>Link Targets</vt:lpstr>
      <vt:lpstr>Pre-defined Targets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Web Programming and HTML5</dc:title>
  <dc:subject>Website Design and Developement</dc:subject>
  <dc:creator>Paul S. Wang &lt;pwang@cs.kent.edu&gt;</dc:creator>
  <cp:keywords>HTML5, PHP, Javascript, MySQL, SVG, MathML, Web Services, CSS, mobile website</cp:keywords>
  <cp:lastModifiedBy>SUNY Korea CS</cp:lastModifiedBy>
  <cp:revision>17</cp:revision>
  <dcterms:created xsi:type="dcterms:W3CDTF">2013-09-09T16:44:01Z</dcterms:created>
  <dcterms:modified xsi:type="dcterms:W3CDTF">2020-04-05T23:17:54Z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2013-09-09T00:00:00Z</vt:filetime>
  </property>
  <property fmtid="{D5CDD505-2E9C-101B-9397-08002B2CF9AE}" pid="3" name="LastSaved">
    <vt:filetime>2013-09-09T00:00:00Z</vt:filetime>
  </property>
</Properties>
</file>